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3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6.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77" r:id="rId5"/>
    <p:sldMasterId id="2147483802" r:id="rId6"/>
    <p:sldMasterId id="2147483822" r:id="rId7"/>
    <p:sldMasterId id="2147483845" r:id="rId8"/>
    <p:sldMasterId id="2147483868" r:id="rId9"/>
  </p:sldMasterIdLst>
  <p:notesMasterIdLst>
    <p:notesMasterId r:id="rId20"/>
  </p:notesMasterIdLst>
  <p:handoutMasterIdLst>
    <p:handoutMasterId r:id="rId21"/>
  </p:handoutMasterIdLst>
  <p:sldIdLst>
    <p:sldId id="522" r:id="rId10"/>
    <p:sldId id="31312" r:id="rId11"/>
    <p:sldId id="31317" r:id="rId12"/>
    <p:sldId id="31302" r:id="rId13"/>
    <p:sldId id="31309" r:id="rId14"/>
    <p:sldId id="31300" r:id="rId15"/>
    <p:sldId id="31319" r:id="rId16"/>
    <p:sldId id="31306" r:id="rId17"/>
    <p:sldId id="31305" r:id="rId18"/>
    <p:sldId id="31284" r:id="rId19"/>
  </p:sldIdLst>
  <p:sldSz cx="12192000" cy="6858000"/>
  <p:notesSz cx="6805613" cy="9939338"/>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2">
          <p15:clr>
            <a:srgbClr val="A4A3A4"/>
          </p15:clr>
        </p15:guide>
        <p15:guide id="7" orient="horz" pos="4020" userDrawn="1">
          <p15:clr>
            <a:srgbClr val="A4A3A4"/>
          </p15:clr>
        </p15:guide>
        <p15:guide id="12" orient="horz" pos="2163" userDrawn="1">
          <p15:clr>
            <a:srgbClr val="A4A3A4"/>
          </p15:clr>
        </p15:guide>
        <p15:guide id="15" pos="384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Benjamin (TSMLP)" initials="C(" lastIdx="21" clrIdx="0">
    <p:extLst>
      <p:ext uri="{19B8F6BF-5375-455C-9EA6-DF929625EA0E}">
        <p15:presenceInfo xmlns:p15="http://schemas.microsoft.com/office/powerpoint/2012/main" userId="S::benjamin.collins@kantar.com::d473318c-7358-4aa3-98a9-4f54db8511f9" providerId="AD"/>
      </p:ext>
    </p:extLst>
  </p:cmAuthor>
  <p:cmAuthor id="2" name="Busby, Amy (TSMLP)" initials="B(" lastIdx="5" clrIdx="1">
    <p:extLst>
      <p:ext uri="{19B8F6BF-5375-455C-9EA6-DF929625EA0E}">
        <p15:presenceInfo xmlns:p15="http://schemas.microsoft.com/office/powerpoint/2012/main" userId="S::amy.busby@kantar.com::f26801c5-ca50-498e-b03c-7cd88b8f28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EA65"/>
    <a:srgbClr val="7CFF7C"/>
    <a:srgbClr val="00B600"/>
    <a:srgbClr val="FF5000"/>
    <a:srgbClr val="FEDB00"/>
    <a:srgbClr val="DABB00"/>
    <a:srgbClr val="F6D3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0" y="126"/>
      </p:cViewPr>
      <p:guideLst>
        <p:guide orient="horz" pos="4152"/>
        <p:guide orient="horz" pos="4020"/>
        <p:guide orient="horz" pos="2163"/>
        <p:guide pos="384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obertsn\Downloads\quantitative_data_insidelives_2020-05-04-3-45-44-040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'Responses week 2'!$C$77</c:f>
              <c:strCache>
                <c:ptCount val="1"/>
                <c:pt idx="0">
                  <c:v> Strongly agree </c:v>
                </c:pt>
              </c:strCache>
            </c:strRef>
          </c:tx>
          <c:spPr>
            <a:solidFill>
              <a:schemeClr val="accent3"/>
            </a:solidFill>
            <a:ln>
              <a:noFill/>
            </a:ln>
            <a:effectLst/>
          </c:spPr>
          <c:invertIfNegative val="0"/>
          <c:cat>
            <c:strRef>
              <c:f>'Responses week 2'!$B$78:$B$86</c:f>
              <c:strCache>
                <c:ptCount val="9"/>
                <c:pt idx="0">
                  <c:v>I am concerned about the current coronavirus situation</c:v>
                </c:pt>
                <c:pt idx="1">
                  <c:v>The current coronavirus situation is having a negative impact on my day-to-day life</c:v>
                </c:pt>
                <c:pt idx="2">
                  <c:v>I am worried about falling sick with coronavirus</c:v>
                </c:pt>
                <c:pt idx="3">
                  <c:v>The current coronavirus situation is having a negative impact on my sense of personal wellbeing</c:v>
                </c:pt>
                <c:pt idx="4">
                  <c:v>The current coronavirus situation is having a negative impact on my ability to keep up with bills &amp; commitments</c:v>
                </c:pt>
                <c:pt idx="5">
                  <c:v>I believe the UK government is doing a good job of responding to the coronavirus pandemic</c:v>
                </c:pt>
                <c:pt idx="6">
                  <c:v>I feel the restrictions currently placed on personal freedoms are proportionate and fair</c:v>
                </c:pt>
                <c:pt idx="7">
                  <c:v>I am worried about the long-term impact of coronavirus on the UK economy</c:v>
                </c:pt>
                <c:pt idx="8">
                  <c:v>I believe the vast majority of people are playing their part to help prevent the spread of the virus</c:v>
                </c:pt>
              </c:strCache>
            </c:strRef>
          </c:cat>
          <c:val>
            <c:numRef>
              <c:f>'Responses week 2'!$C$78:$C$86</c:f>
              <c:numCache>
                <c:formatCode>General</c:formatCode>
                <c:ptCount val="9"/>
                <c:pt idx="0">
                  <c:v>23</c:v>
                </c:pt>
                <c:pt idx="1">
                  <c:v>6</c:v>
                </c:pt>
                <c:pt idx="2">
                  <c:v>9</c:v>
                </c:pt>
                <c:pt idx="3">
                  <c:v>3</c:v>
                </c:pt>
                <c:pt idx="4">
                  <c:v>2</c:v>
                </c:pt>
                <c:pt idx="5">
                  <c:v>1</c:v>
                </c:pt>
                <c:pt idx="6">
                  <c:v>14</c:v>
                </c:pt>
                <c:pt idx="7">
                  <c:v>26</c:v>
                </c:pt>
                <c:pt idx="8">
                  <c:v>9</c:v>
                </c:pt>
              </c:numCache>
            </c:numRef>
          </c:val>
          <c:extLst>
            <c:ext xmlns:c16="http://schemas.microsoft.com/office/drawing/2014/chart" uri="{C3380CC4-5D6E-409C-BE32-E72D297353CC}">
              <c16:uniqueId val="{00000000-72A8-4B25-AE77-899CCA721737}"/>
            </c:ext>
          </c:extLst>
        </c:ser>
        <c:ser>
          <c:idx val="1"/>
          <c:order val="1"/>
          <c:tx>
            <c:strRef>
              <c:f>'Responses week 2'!$D$77</c:f>
              <c:strCache>
                <c:ptCount val="1"/>
                <c:pt idx="0">
                  <c:v> Agree </c:v>
                </c:pt>
              </c:strCache>
            </c:strRef>
          </c:tx>
          <c:spPr>
            <a:solidFill>
              <a:schemeClr val="accent3">
                <a:lumMod val="40000"/>
                <a:lumOff val="60000"/>
              </a:schemeClr>
            </a:solidFill>
            <a:ln>
              <a:noFill/>
            </a:ln>
            <a:effectLst/>
          </c:spPr>
          <c:invertIfNegative val="0"/>
          <c:cat>
            <c:strRef>
              <c:f>'Responses week 2'!$B$78:$B$86</c:f>
              <c:strCache>
                <c:ptCount val="9"/>
                <c:pt idx="0">
                  <c:v>I am concerned about the current coronavirus situation</c:v>
                </c:pt>
                <c:pt idx="1">
                  <c:v>The current coronavirus situation is having a negative impact on my day-to-day life</c:v>
                </c:pt>
                <c:pt idx="2">
                  <c:v>I am worried about falling sick with coronavirus</c:v>
                </c:pt>
                <c:pt idx="3">
                  <c:v>The current coronavirus situation is having a negative impact on my sense of personal wellbeing</c:v>
                </c:pt>
                <c:pt idx="4">
                  <c:v>The current coronavirus situation is having a negative impact on my ability to keep up with bills &amp; commitments</c:v>
                </c:pt>
                <c:pt idx="5">
                  <c:v>I believe the UK government is doing a good job of responding to the coronavirus pandemic</c:v>
                </c:pt>
                <c:pt idx="6">
                  <c:v>I feel the restrictions currently placed on personal freedoms are proportionate and fair</c:v>
                </c:pt>
                <c:pt idx="7">
                  <c:v>I am worried about the long-term impact of coronavirus on the UK economy</c:v>
                </c:pt>
                <c:pt idx="8">
                  <c:v>I believe the vast majority of people are playing their part to help prevent the spread of the virus</c:v>
                </c:pt>
              </c:strCache>
            </c:strRef>
          </c:cat>
          <c:val>
            <c:numRef>
              <c:f>'Responses week 2'!$D$78:$D$86</c:f>
              <c:numCache>
                <c:formatCode>General</c:formatCode>
                <c:ptCount val="9"/>
                <c:pt idx="0">
                  <c:v>18</c:v>
                </c:pt>
                <c:pt idx="1">
                  <c:v>18</c:v>
                </c:pt>
                <c:pt idx="2">
                  <c:v>16</c:v>
                </c:pt>
                <c:pt idx="3">
                  <c:v>14</c:v>
                </c:pt>
                <c:pt idx="4">
                  <c:v>4</c:v>
                </c:pt>
                <c:pt idx="5">
                  <c:v>19</c:v>
                </c:pt>
                <c:pt idx="6">
                  <c:v>21</c:v>
                </c:pt>
                <c:pt idx="7">
                  <c:v>15</c:v>
                </c:pt>
                <c:pt idx="8">
                  <c:v>26</c:v>
                </c:pt>
              </c:numCache>
            </c:numRef>
          </c:val>
          <c:extLst>
            <c:ext xmlns:c16="http://schemas.microsoft.com/office/drawing/2014/chart" uri="{C3380CC4-5D6E-409C-BE32-E72D297353CC}">
              <c16:uniqueId val="{00000001-72A8-4B25-AE77-899CCA721737}"/>
            </c:ext>
          </c:extLst>
        </c:ser>
        <c:ser>
          <c:idx val="2"/>
          <c:order val="2"/>
          <c:tx>
            <c:strRef>
              <c:f>'Responses week 2'!$E$77</c:f>
              <c:strCache>
                <c:ptCount val="1"/>
                <c:pt idx="0">
                  <c:v> Neither agree nor disagree </c:v>
                </c:pt>
              </c:strCache>
            </c:strRef>
          </c:tx>
          <c:spPr>
            <a:solidFill>
              <a:schemeClr val="accent4">
                <a:lumMod val="60000"/>
                <a:lumOff val="40000"/>
              </a:schemeClr>
            </a:solidFill>
            <a:ln>
              <a:noFill/>
            </a:ln>
            <a:effectLst/>
          </c:spPr>
          <c:invertIfNegative val="0"/>
          <c:cat>
            <c:strRef>
              <c:f>'Responses week 2'!$B$78:$B$86</c:f>
              <c:strCache>
                <c:ptCount val="9"/>
                <c:pt idx="0">
                  <c:v>I am concerned about the current coronavirus situation</c:v>
                </c:pt>
                <c:pt idx="1">
                  <c:v>The current coronavirus situation is having a negative impact on my day-to-day life</c:v>
                </c:pt>
                <c:pt idx="2">
                  <c:v>I am worried about falling sick with coronavirus</c:v>
                </c:pt>
                <c:pt idx="3">
                  <c:v>The current coronavirus situation is having a negative impact on my sense of personal wellbeing</c:v>
                </c:pt>
                <c:pt idx="4">
                  <c:v>The current coronavirus situation is having a negative impact on my ability to keep up with bills &amp; commitments</c:v>
                </c:pt>
                <c:pt idx="5">
                  <c:v>I believe the UK government is doing a good job of responding to the coronavirus pandemic</c:v>
                </c:pt>
                <c:pt idx="6">
                  <c:v>I feel the restrictions currently placed on personal freedoms are proportionate and fair</c:v>
                </c:pt>
                <c:pt idx="7">
                  <c:v>I am worried about the long-term impact of coronavirus on the UK economy</c:v>
                </c:pt>
                <c:pt idx="8">
                  <c:v>I believe the vast majority of people are playing their part to help prevent the spread of the virus</c:v>
                </c:pt>
              </c:strCache>
            </c:strRef>
          </c:cat>
          <c:val>
            <c:numRef>
              <c:f>'Responses week 2'!$E$78:$E$86</c:f>
              <c:numCache>
                <c:formatCode>General</c:formatCode>
                <c:ptCount val="9"/>
                <c:pt idx="0">
                  <c:v>1</c:v>
                </c:pt>
                <c:pt idx="1">
                  <c:v>16</c:v>
                </c:pt>
                <c:pt idx="2">
                  <c:v>7</c:v>
                </c:pt>
                <c:pt idx="3">
                  <c:v>13</c:v>
                </c:pt>
                <c:pt idx="4">
                  <c:v>12</c:v>
                </c:pt>
                <c:pt idx="5">
                  <c:v>12</c:v>
                </c:pt>
                <c:pt idx="6">
                  <c:v>3</c:v>
                </c:pt>
                <c:pt idx="7">
                  <c:v>2</c:v>
                </c:pt>
                <c:pt idx="8">
                  <c:v>6</c:v>
                </c:pt>
              </c:numCache>
            </c:numRef>
          </c:val>
          <c:extLst>
            <c:ext xmlns:c16="http://schemas.microsoft.com/office/drawing/2014/chart" uri="{C3380CC4-5D6E-409C-BE32-E72D297353CC}">
              <c16:uniqueId val="{00000002-72A8-4B25-AE77-899CCA721737}"/>
            </c:ext>
          </c:extLst>
        </c:ser>
        <c:ser>
          <c:idx val="3"/>
          <c:order val="3"/>
          <c:tx>
            <c:strRef>
              <c:f>'Responses week 2'!$F$77</c:f>
              <c:strCache>
                <c:ptCount val="1"/>
                <c:pt idx="0">
                  <c:v> Disagree </c:v>
                </c:pt>
              </c:strCache>
            </c:strRef>
          </c:tx>
          <c:spPr>
            <a:solidFill>
              <a:schemeClr val="accent4"/>
            </a:solidFill>
            <a:ln>
              <a:noFill/>
            </a:ln>
            <a:effectLst/>
          </c:spPr>
          <c:invertIfNegative val="0"/>
          <c:cat>
            <c:strRef>
              <c:f>'Responses week 2'!$B$78:$B$86</c:f>
              <c:strCache>
                <c:ptCount val="9"/>
                <c:pt idx="0">
                  <c:v>I am concerned about the current coronavirus situation</c:v>
                </c:pt>
                <c:pt idx="1">
                  <c:v>The current coronavirus situation is having a negative impact on my day-to-day life</c:v>
                </c:pt>
                <c:pt idx="2">
                  <c:v>I am worried about falling sick with coronavirus</c:v>
                </c:pt>
                <c:pt idx="3">
                  <c:v>The current coronavirus situation is having a negative impact on my sense of personal wellbeing</c:v>
                </c:pt>
                <c:pt idx="4">
                  <c:v>The current coronavirus situation is having a negative impact on my ability to keep up with bills &amp; commitments</c:v>
                </c:pt>
                <c:pt idx="5">
                  <c:v>I believe the UK government is doing a good job of responding to the coronavirus pandemic</c:v>
                </c:pt>
                <c:pt idx="6">
                  <c:v>I feel the restrictions currently placed on personal freedoms are proportionate and fair</c:v>
                </c:pt>
                <c:pt idx="7">
                  <c:v>I am worried about the long-term impact of coronavirus on the UK economy</c:v>
                </c:pt>
                <c:pt idx="8">
                  <c:v>I believe the vast majority of people are playing their part to help prevent the spread of the virus</c:v>
                </c:pt>
              </c:strCache>
            </c:strRef>
          </c:cat>
          <c:val>
            <c:numRef>
              <c:f>'Responses week 2'!$F$78:$F$86</c:f>
              <c:numCache>
                <c:formatCode>General</c:formatCode>
                <c:ptCount val="9"/>
                <c:pt idx="0">
                  <c:v>2</c:v>
                </c:pt>
                <c:pt idx="1">
                  <c:v>4</c:v>
                </c:pt>
                <c:pt idx="2">
                  <c:v>8</c:v>
                </c:pt>
                <c:pt idx="3">
                  <c:v>10</c:v>
                </c:pt>
                <c:pt idx="4">
                  <c:v>19</c:v>
                </c:pt>
                <c:pt idx="5">
                  <c:v>6</c:v>
                </c:pt>
                <c:pt idx="6">
                  <c:v>6</c:v>
                </c:pt>
                <c:pt idx="7">
                  <c:v>1</c:v>
                </c:pt>
                <c:pt idx="8">
                  <c:v>3</c:v>
                </c:pt>
              </c:numCache>
            </c:numRef>
          </c:val>
          <c:extLst>
            <c:ext xmlns:c16="http://schemas.microsoft.com/office/drawing/2014/chart" uri="{C3380CC4-5D6E-409C-BE32-E72D297353CC}">
              <c16:uniqueId val="{00000003-72A8-4B25-AE77-899CCA721737}"/>
            </c:ext>
          </c:extLst>
        </c:ser>
        <c:ser>
          <c:idx val="4"/>
          <c:order val="4"/>
          <c:tx>
            <c:strRef>
              <c:f>'Responses week 2'!$G$77</c:f>
              <c:strCache>
                <c:ptCount val="1"/>
                <c:pt idx="0">
                  <c:v> Stongly disagree </c:v>
                </c:pt>
              </c:strCache>
            </c:strRef>
          </c:tx>
          <c:spPr>
            <a:solidFill>
              <a:schemeClr val="accent5"/>
            </a:solidFill>
            <a:ln>
              <a:noFill/>
            </a:ln>
            <a:effectLst/>
          </c:spPr>
          <c:invertIfNegative val="0"/>
          <c:cat>
            <c:strRef>
              <c:f>'Responses week 2'!$B$78:$B$86</c:f>
              <c:strCache>
                <c:ptCount val="9"/>
                <c:pt idx="0">
                  <c:v>I am concerned about the current coronavirus situation</c:v>
                </c:pt>
                <c:pt idx="1">
                  <c:v>The current coronavirus situation is having a negative impact on my day-to-day life</c:v>
                </c:pt>
                <c:pt idx="2">
                  <c:v>I am worried about falling sick with coronavirus</c:v>
                </c:pt>
                <c:pt idx="3">
                  <c:v>The current coronavirus situation is having a negative impact on my sense of personal wellbeing</c:v>
                </c:pt>
                <c:pt idx="4">
                  <c:v>The current coronavirus situation is having a negative impact on my ability to keep up with bills &amp; commitments</c:v>
                </c:pt>
                <c:pt idx="5">
                  <c:v>I believe the UK government is doing a good job of responding to the coronavirus pandemic</c:v>
                </c:pt>
                <c:pt idx="6">
                  <c:v>I feel the restrictions currently placed on personal freedoms are proportionate and fair</c:v>
                </c:pt>
                <c:pt idx="7">
                  <c:v>I am worried about the long-term impact of coronavirus on the UK economy</c:v>
                </c:pt>
                <c:pt idx="8">
                  <c:v>I believe the vast majority of people are playing their part to help prevent the spread of the virus</c:v>
                </c:pt>
              </c:strCache>
            </c:strRef>
          </c:cat>
          <c:val>
            <c:numRef>
              <c:f>'Responses week 2'!$G$78:$G$86</c:f>
              <c:numCache>
                <c:formatCode>General</c:formatCode>
                <c:ptCount val="9"/>
                <c:pt idx="0">
                  <c:v>1</c:v>
                </c:pt>
                <c:pt idx="1">
                  <c:v>1</c:v>
                </c:pt>
                <c:pt idx="2">
                  <c:v>5</c:v>
                </c:pt>
                <c:pt idx="3">
                  <c:v>5</c:v>
                </c:pt>
                <c:pt idx="4">
                  <c:v>8</c:v>
                </c:pt>
                <c:pt idx="5">
                  <c:v>6</c:v>
                </c:pt>
                <c:pt idx="6">
                  <c:v>1</c:v>
                </c:pt>
                <c:pt idx="7">
                  <c:v>1</c:v>
                </c:pt>
                <c:pt idx="8">
                  <c:v>1</c:v>
                </c:pt>
              </c:numCache>
            </c:numRef>
          </c:val>
          <c:extLst>
            <c:ext xmlns:c16="http://schemas.microsoft.com/office/drawing/2014/chart" uri="{C3380CC4-5D6E-409C-BE32-E72D297353CC}">
              <c16:uniqueId val="{00000004-72A8-4B25-AE77-899CCA721737}"/>
            </c:ext>
          </c:extLst>
        </c:ser>
        <c:ser>
          <c:idx val="5"/>
          <c:order val="5"/>
          <c:tx>
            <c:strRef>
              <c:f>'Responses week 2'!$H$77</c:f>
              <c:strCache>
                <c:ptCount val="1"/>
                <c:pt idx="0">
                  <c:v> Prefer not to say </c:v>
                </c:pt>
              </c:strCache>
            </c:strRef>
          </c:tx>
          <c:spPr>
            <a:solidFill>
              <a:schemeClr val="accent6"/>
            </a:solidFill>
            <a:ln>
              <a:noFill/>
            </a:ln>
            <a:effectLst/>
          </c:spPr>
          <c:invertIfNegative val="0"/>
          <c:cat>
            <c:strRef>
              <c:f>'Responses week 2'!$B$78:$B$86</c:f>
              <c:strCache>
                <c:ptCount val="9"/>
                <c:pt idx="0">
                  <c:v>I am concerned about the current coronavirus situation</c:v>
                </c:pt>
                <c:pt idx="1">
                  <c:v>The current coronavirus situation is having a negative impact on my day-to-day life</c:v>
                </c:pt>
                <c:pt idx="2">
                  <c:v>I am worried about falling sick with coronavirus</c:v>
                </c:pt>
                <c:pt idx="3">
                  <c:v>The current coronavirus situation is having a negative impact on my sense of personal wellbeing</c:v>
                </c:pt>
                <c:pt idx="4">
                  <c:v>The current coronavirus situation is having a negative impact on my ability to keep up with bills &amp; commitments</c:v>
                </c:pt>
                <c:pt idx="5">
                  <c:v>I believe the UK government is doing a good job of responding to the coronavirus pandemic</c:v>
                </c:pt>
                <c:pt idx="6">
                  <c:v>I feel the restrictions currently placed on personal freedoms are proportionate and fair</c:v>
                </c:pt>
                <c:pt idx="7">
                  <c:v>I am worried about the long-term impact of coronavirus on the UK economy</c:v>
                </c:pt>
                <c:pt idx="8">
                  <c:v>I believe the vast majority of people are playing their part to help prevent the spread of the virus</c:v>
                </c:pt>
              </c:strCache>
            </c:strRef>
          </c:cat>
          <c:val>
            <c:numRef>
              <c:f>'Responses week 2'!$H$78:$H$86</c:f>
              <c:numCache>
                <c:formatCode>General</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5-72A8-4B25-AE77-899CCA721737}"/>
            </c:ext>
          </c:extLst>
        </c:ser>
        <c:dLbls>
          <c:showLegendKey val="0"/>
          <c:showVal val="0"/>
          <c:showCatName val="0"/>
          <c:showSerName val="0"/>
          <c:showPercent val="0"/>
          <c:showBubbleSize val="0"/>
        </c:dLbls>
        <c:gapWidth val="150"/>
        <c:overlap val="100"/>
        <c:axId val="742656848"/>
        <c:axId val="742652584"/>
      </c:barChart>
      <c:catAx>
        <c:axId val="7426568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Kantar Brown Light"/>
                <a:ea typeface="+mn-ea"/>
                <a:cs typeface="+mn-cs"/>
              </a:defRPr>
            </a:pPr>
            <a:endParaRPr lang="en-US"/>
          </a:p>
        </c:txPr>
        <c:crossAx val="742652584"/>
        <c:crosses val="autoZero"/>
        <c:auto val="1"/>
        <c:lblAlgn val="ctr"/>
        <c:lblOffset val="100"/>
        <c:noMultiLvlLbl val="0"/>
      </c:catAx>
      <c:valAx>
        <c:axId val="74265258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Kantar Brown Light"/>
                <a:ea typeface="+mn-ea"/>
                <a:cs typeface="+mn-cs"/>
              </a:defRPr>
            </a:pPr>
            <a:endParaRPr lang="en-US"/>
          </a:p>
        </c:txPr>
        <c:crossAx val="742656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Kantar Brown Ligh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Kantar Brown Ligh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28/05/2020</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28/05/2020</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endParaRPr lang="en-GB"/>
          </a:p>
        </p:txBody>
      </p:sp>
    </p:spTree>
    <p:extLst>
      <p:ext uri="{BB962C8B-B14F-4D97-AF65-F5344CB8AC3E}">
        <p14:creationId xmlns:p14="http://schemas.microsoft.com/office/powerpoint/2010/main" val="2160838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900C33-90AE-4963-9AD8-3B07939F57E9}" type="slidenum">
              <a:rPr lang="en-GB" smtClean="0"/>
              <a:t>10</a:t>
            </a:fld>
            <a:endParaRPr lang="en-GB"/>
          </a:p>
        </p:txBody>
      </p:sp>
    </p:spTree>
    <p:extLst>
      <p:ext uri="{BB962C8B-B14F-4D97-AF65-F5344CB8AC3E}">
        <p14:creationId xmlns:p14="http://schemas.microsoft.com/office/powerpoint/2010/main" val="3715424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311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900C33-90AE-4963-9AD8-3B07939F57E9}" type="slidenum">
              <a:rPr lang="en-GB" smtClean="0"/>
              <a:t>3</a:t>
            </a:fld>
            <a:endParaRPr lang="en-GB"/>
          </a:p>
        </p:txBody>
      </p:sp>
    </p:spTree>
    <p:extLst>
      <p:ext uri="{BB962C8B-B14F-4D97-AF65-F5344CB8AC3E}">
        <p14:creationId xmlns:p14="http://schemas.microsoft.com/office/powerpoint/2010/main" val="90848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0794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2077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876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7331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943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kern="1200">
              <a:solidFill>
                <a:srgbClr val="DABB00"/>
              </a:solidFill>
              <a:latin typeface="Kantar Brown Ligh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2899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7.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6.svg"/></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7.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ags" Target="../tags/tag24.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ags" Target="../tags/tag25.xml"/><Relationship Id="rId5" Type="http://schemas.openxmlformats.org/officeDocument/2006/relationships/image" Target="../media/image8.png"/><Relationship Id="rId4" Type="http://schemas.openxmlformats.org/officeDocument/2006/relationships/image" Target="../media/image2.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26.xml"/><Relationship Id="rId4" Type="http://schemas.openxmlformats.org/officeDocument/2006/relationships/image" Target="../media/image6.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5.xml"/><Relationship Id="rId1" Type="http://schemas.openxmlformats.org/officeDocument/2006/relationships/tags" Target="../tags/tag27.xml"/><Relationship Id="rId5" Type="http://schemas.openxmlformats.org/officeDocument/2006/relationships/image" Target="../media/image6.svg"/><Relationship Id="rId4"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6.xml"/><Relationship Id="rId1" Type="http://schemas.openxmlformats.org/officeDocument/2006/relationships/tags" Target="../tags/tag30.xml"/><Relationship Id="rId4" Type="http://schemas.openxmlformats.org/officeDocument/2006/relationships/image" Target="../media/image2.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6.xml"/><Relationship Id="rId1" Type="http://schemas.openxmlformats.org/officeDocument/2006/relationships/tags" Target="../tags/tag31.xml"/><Relationship Id="rId5" Type="http://schemas.openxmlformats.org/officeDocument/2006/relationships/image" Target="../media/image8.png"/><Relationship Id="rId4" Type="http://schemas.openxmlformats.org/officeDocument/2006/relationships/image" Target="../media/image2.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6.xml"/><Relationship Id="rId1" Type="http://schemas.openxmlformats.org/officeDocument/2006/relationships/tags" Target="../tags/tag32.xml"/><Relationship Id="rId4" Type="http://schemas.openxmlformats.org/officeDocument/2006/relationships/image" Target="../media/image6.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6.xml"/><Relationship Id="rId1" Type="http://schemas.openxmlformats.org/officeDocument/2006/relationships/tags" Target="../tags/tag33.xml"/><Relationship Id="rId5" Type="http://schemas.openxmlformats.org/officeDocument/2006/relationships/image" Target="../media/image6.svg"/><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pPr algn="r"/>
            <a:r>
              <a:rPr lang="en-GB"/>
              <a:t>Inside Lives – Bulletin #1</a:t>
            </a:r>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2085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GB"/>
              <a:t>Click icon to add picture</a:t>
            </a:r>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144554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a:xfrm>
            <a:off x="359999" y="430718"/>
            <a:ext cx="11466875" cy="40320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a:xfrm>
            <a:off x="10856913" y="6390000"/>
            <a:ext cx="969962" cy="19685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a:xfrm>
            <a:off x="3272400" y="6390000"/>
            <a:ext cx="7495200" cy="19800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31068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a:xfrm>
            <a:off x="10856913" y="6390000"/>
            <a:ext cx="969962" cy="19685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a:xfrm>
            <a:off x="3272400" y="6390000"/>
            <a:ext cx="7495200" cy="19800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endParaRPr lang="en-GB"/>
          </a:p>
        </p:txBody>
      </p:sp>
    </p:spTree>
    <p:extLst>
      <p:ext uri="{BB962C8B-B14F-4D97-AF65-F5344CB8AC3E}">
        <p14:creationId xmlns:p14="http://schemas.microsoft.com/office/powerpoint/2010/main" val="405389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pPr algn="r"/>
            <a:r>
              <a:rPr lang="en-GB"/>
              <a:t>Inside Lives – Bulletin #1</a:t>
            </a:r>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1830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66183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401638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7884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05574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42541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88008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25029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3764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29033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9255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50637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a:xfrm>
            <a:off x="10856913" y="6390000"/>
            <a:ext cx="969962" cy="19685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a:xfrm>
            <a:off x="3272400" y="6390000"/>
            <a:ext cx="7495200" cy="198000"/>
          </a:xfrm>
          <a:prstGeom prst="rect">
            <a:avLst/>
          </a:prstGeom>
          <a:ln w="12700">
            <a:noFill/>
          </a:ln>
          <a:extLst>
            <a:ext uri="{91240B29-F687-4F45-9708-019B960494DF}">
              <a14:hiddenLine xmlns:a14="http://schemas.microsoft.com/office/drawing/2010/main" w="0">
                <a:solidFill>
                  <a:srgbClr val="FFFFFF"/>
                </a:solidFill>
              </a14:hiddenLine>
            </a:ext>
          </a:extLst>
        </p:spPr>
        <p:txBody>
          <a:bodyPr/>
          <a:lstStyle/>
          <a:p>
            <a:endParaRPr lang="en-GB"/>
          </a:p>
        </p:txBody>
      </p:sp>
    </p:spTree>
    <p:extLst>
      <p:ext uri="{BB962C8B-B14F-4D97-AF65-F5344CB8AC3E}">
        <p14:creationId xmlns:p14="http://schemas.microsoft.com/office/powerpoint/2010/main" val="1317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10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7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213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68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717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84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88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b"/>
          <a:lstStyle>
            <a:lvl1pPr>
              <a:spcBef>
                <a:spcPts val="600"/>
              </a:spcBef>
              <a:defRPr sz="1200">
                <a:solidFill>
                  <a:srgbClr val="FFFFFF"/>
                </a:solidFill>
              </a:defRPr>
            </a:lvl1pPr>
          </a:lstStyle>
          <a:p>
            <a:pPr lvl="0"/>
            <a:r>
              <a:rPr lang="en-GB"/>
              <a:t>Click to add text</a:t>
            </a:r>
          </a:p>
        </p:txBody>
      </p:sp>
    </p:spTree>
    <p:extLst>
      <p:ext uri="{BB962C8B-B14F-4D97-AF65-F5344CB8AC3E}">
        <p14:creationId xmlns:p14="http://schemas.microsoft.com/office/powerpoint/2010/main" val="371051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58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30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874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982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08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0950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shboard expo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FF685-0455-410C-BAD6-9C18A6B827C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42994E6-33EF-41B4-9B8F-14CDAEC3A969}"/>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68E51B97-D115-41B0-A593-DB194CD06371}"/>
              </a:ext>
            </a:extLst>
          </p:cNvPr>
          <p:cNvSpPr>
            <a:spLocks noGrp="1"/>
          </p:cNvSpPr>
          <p:nvPr>
            <p:ph sz="quarter" idx="12" hasCustomPrompt="1"/>
          </p:nvPr>
        </p:nvSpPr>
        <p:spPr>
          <a:xfrm>
            <a:off x="360000" y="432000"/>
            <a:ext cx="9536400" cy="5281200"/>
          </a:xfrm>
        </p:spPr>
        <p:txBody>
          <a:bodyPr/>
          <a:lstStyle>
            <a:lvl1pPr>
              <a:defRPr/>
            </a:lvl1pPr>
          </a:lstStyle>
          <a:p>
            <a:pPr lvl="0"/>
            <a:r>
              <a:rPr lang="en-US"/>
              <a:t>Click to add content</a:t>
            </a:r>
          </a:p>
        </p:txBody>
      </p:sp>
      <p:sp>
        <p:nvSpPr>
          <p:cNvPr id="8" name="Text Placeholder 7">
            <a:extLst>
              <a:ext uri="{FF2B5EF4-FFF2-40B4-BE49-F238E27FC236}">
                <a16:creationId xmlns:a16="http://schemas.microsoft.com/office/drawing/2014/main" id="{8956DFF0-F399-4C7B-9862-88E481176C81}"/>
              </a:ext>
            </a:extLst>
          </p:cNvPr>
          <p:cNvSpPr>
            <a:spLocks noGrp="1"/>
          </p:cNvSpPr>
          <p:nvPr>
            <p:ph type="body" sz="quarter" idx="13" hasCustomPrompt="1"/>
          </p:nvPr>
        </p:nvSpPr>
        <p:spPr>
          <a:xfrm>
            <a:off x="10062000" y="432000"/>
            <a:ext cx="1764000" cy="52812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704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pic>
        <p:nvPicPr>
          <p:cNvPr id="5" name="Picture 4">
            <a:extLst>
              <a:ext uri="{FF2B5EF4-FFF2-40B4-BE49-F238E27FC236}">
                <a16:creationId xmlns:a16="http://schemas.microsoft.com/office/drawing/2014/main" id="{770324A0-56CD-4DC3-9ABD-07D160344999}"/>
              </a:ext>
            </a:extLst>
          </p:cNvPr>
          <p:cNvPicPr>
            <a:picLocks noChangeAspect="1"/>
          </p:cNvPicPr>
          <p:nvPr userDrawn="1">
            <p:custDataLst>
              <p:tags r:id="rId2"/>
            </p:custDataLst>
          </p:nvPr>
        </p:nvPicPr>
        <p:blipFill>
          <a:blip r:embed="rId6"/>
          <a:stretch>
            <a:fillRect/>
          </a:stretch>
        </p:blipFill>
        <p:spPr>
          <a:xfrm>
            <a:off x="10379255" y="6145968"/>
            <a:ext cx="1462626" cy="439255"/>
          </a:xfrm>
          <a:prstGeom prst="rect">
            <a:avLst/>
          </a:prstGeom>
        </p:spPr>
      </p:pic>
    </p:spTree>
    <p:extLst>
      <p:ext uri="{BB962C8B-B14F-4D97-AF65-F5344CB8AC3E}">
        <p14:creationId xmlns:p14="http://schemas.microsoft.com/office/powerpoint/2010/main" val="21693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6"/>
          <a:stretch>
            <a:fillRect/>
          </a:stretch>
        </p:blipFill>
        <p:spPr>
          <a:xfrm>
            <a:off x="4213475" y="1490401"/>
            <a:ext cx="63612" cy="4500000"/>
          </a:xfrm>
          <a:prstGeom prst="rect">
            <a:avLst/>
          </a:prstGeom>
        </p:spPr>
      </p:pic>
      <p:pic>
        <p:nvPicPr>
          <p:cNvPr id="4" name="Picture 3">
            <a:extLst>
              <a:ext uri="{FF2B5EF4-FFF2-40B4-BE49-F238E27FC236}">
                <a16:creationId xmlns:a16="http://schemas.microsoft.com/office/drawing/2014/main" id="{559045F6-7650-4E90-9C60-7B58EE76AEB4}"/>
              </a:ext>
            </a:extLst>
          </p:cNvPr>
          <p:cNvPicPr>
            <a:picLocks noChangeAspect="1"/>
          </p:cNvPicPr>
          <p:nvPr userDrawn="1">
            <p:custDataLst>
              <p:tags r:id="rId2"/>
            </p:custDataLst>
          </p:nvPr>
        </p:nvPicPr>
        <p:blipFill>
          <a:blip r:embed="rId7"/>
          <a:stretch>
            <a:fillRect/>
          </a:stretch>
        </p:blipFill>
        <p:spPr>
          <a:xfrm>
            <a:off x="10379255" y="6145968"/>
            <a:ext cx="1462626" cy="439255"/>
          </a:xfrm>
          <a:prstGeom prst="rect">
            <a:avLst/>
          </a:prstGeom>
        </p:spPr>
      </p:pic>
    </p:spTree>
    <p:extLst>
      <p:ext uri="{BB962C8B-B14F-4D97-AF65-F5344CB8AC3E}">
        <p14:creationId xmlns:p14="http://schemas.microsoft.com/office/powerpoint/2010/main" val="79332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pic>
        <p:nvPicPr>
          <p:cNvPr id="5" name="Picture 4">
            <a:extLst>
              <a:ext uri="{FF2B5EF4-FFF2-40B4-BE49-F238E27FC236}">
                <a16:creationId xmlns:a16="http://schemas.microsoft.com/office/drawing/2014/main" id="{B93BF7CC-0A84-4060-BF67-4F0C25D653DF}"/>
              </a:ext>
            </a:extLst>
          </p:cNvPr>
          <p:cNvPicPr>
            <a:picLocks noChangeAspect="1"/>
          </p:cNvPicPr>
          <p:nvPr userDrawn="1">
            <p:custDataLst>
              <p:tags r:id="rId2"/>
            </p:custDataLst>
          </p:nvPr>
        </p:nvPicPr>
        <p:blipFill>
          <a:blip r:embed="rId6"/>
          <a:stretch>
            <a:fillRect/>
          </a:stretch>
        </p:blipFill>
        <p:spPr>
          <a:xfrm>
            <a:off x="10379255" y="6145968"/>
            <a:ext cx="1462626" cy="439255"/>
          </a:xfrm>
          <a:prstGeom prst="rect">
            <a:avLst/>
          </a:prstGeom>
        </p:spPr>
      </p:pic>
    </p:spTree>
    <p:extLst>
      <p:ext uri="{BB962C8B-B14F-4D97-AF65-F5344CB8AC3E}">
        <p14:creationId xmlns:p14="http://schemas.microsoft.com/office/powerpoint/2010/main" val="6167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48071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6"/>
          <a:stretch>
            <a:fillRect/>
          </a:stretch>
        </p:blipFill>
        <p:spPr>
          <a:xfrm>
            <a:off x="4213475" y="1490401"/>
            <a:ext cx="63612" cy="4500000"/>
          </a:xfrm>
          <a:prstGeom prst="rect">
            <a:avLst/>
          </a:prstGeom>
        </p:spPr>
      </p:pic>
      <p:pic>
        <p:nvPicPr>
          <p:cNvPr id="4" name="Picture 3">
            <a:extLst>
              <a:ext uri="{FF2B5EF4-FFF2-40B4-BE49-F238E27FC236}">
                <a16:creationId xmlns:a16="http://schemas.microsoft.com/office/drawing/2014/main" id="{B0B5A02F-A341-44F4-9DFD-08AB39848CEC}"/>
              </a:ext>
            </a:extLst>
          </p:cNvPr>
          <p:cNvPicPr>
            <a:picLocks noChangeAspect="1"/>
          </p:cNvPicPr>
          <p:nvPr userDrawn="1">
            <p:custDataLst>
              <p:tags r:id="rId2"/>
            </p:custDataLst>
          </p:nvPr>
        </p:nvPicPr>
        <p:blipFill>
          <a:blip r:embed="rId7"/>
          <a:stretch>
            <a:fillRect/>
          </a:stretch>
        </p:blipFill>
        <p:spPr>
          <a:xfrm>
            <a:off x="10379255" y="6145968"/>
            <a:ext cx="1462626" cy="439255"/>
          </a:xfrm>
          <a:prstGeom prst="rect">
            <a:avLst/>
          </a:prstGeom>
        </p:spPr>
      </p:pic>
    </p:spTree>
    <p:extLst>
      <p:ext uri="{BB962C8B-B14F-4D97-AF65-F5344CB8AC3E}">
        <p14:creationId xmlns:p14="http://schemas.microsoft.com/office/powerpoint/2010/main" val="100104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337272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92365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115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7637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93276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56347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22877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78479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17176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71522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97163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72645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95902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23926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225670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44798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425864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3629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spTree>
    <p:extLst>
      <p:ext uri="{BB962C8B-B14F-4D97-AF65-F5344CB8AC3E}">
        <p14:creationId xmlns:p14="http://schemas.microsoft.com/office/powerpoint/2010/main" val="37198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GB"/>
              <a:t>Click icon to add picture</a:t>
            </a:r>
          </a:p>
        </p:txBody>
      </p:sp>
      <p:pic>
        <p:nvPicPr>
          <p:cNvPr id="7" name="Picture 6">
            <a:extLst>
              <a:ext uri="{FF2B5EF4-FFF2-40B4-BE49-F238E27FC236}">
                <a16:creationId xmlns:a16="http://schemas.microsoft.com/office/drawing/2014/main" id="{1ADB29CA-18EE-48E7-B991-4B2578F8937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207125" y="1490400"/>
            <a:ext cx="63981" cy="4500000"/>
          </a:xfrm>
          <a:prstGeom prst="rect">
            <a:avLst/>
          </a:prstGeom>
        </p:spPr>
      </p:pic>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spTree>
    <p:extLst>
      <p:ext uri="{BB962C8B-B14F-4D97-AF65-F5344CB8AC3E}">
        <p14:creationId xmlns:p14="http://schemas.microsoft.com/office/powerpoint/2010/main" val="379664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spTree>
    <p:extLst>
      <p:ext uri="{BB962C8B-B14F-4D97-AF65-F5344CB8AC3E}">
        <p14:creationId xmlns:p14="http://schemas.microsoft.com/office/powerpoint/2010/main" val="30194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GB"/>
              <a:t>Click icon to add picture</a:t>
            </a:r>
          </a:p>
        </p:txBody>
      </p:sp>
      <p:pic>
        <p:nvPicPr>
          <p:cNvPr id="7" name="Picture 6">
            <a:extLst>
              <a:ext uri="{FF2B5EF4-FFF2-40B4-BE49-F238E27FC236}">
                <a16:creationId xmlns:a16="http://schemas.microsoft.com/office/drawing/2014/main" id="{1ADB29CA-18EE-48E7-B991-4B2578F8937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07125" y="1490400"/>
            <a:ext cx="63981" cy="4500000"/>
          </a:xfrm>
          <a:prstGeom prst="rect">
            <a:avLst/>
          </a:prstGeom>
        </p:spPr>
      </p:pic>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spTree>
    <p:extLst>
      <p:ext uri="{BB962C8B-B14F-4D97-AF65-F5344CB8AC3E}">
        <p14:creationId xmlns:p14="http://schemas.microsoft.com/office/powerpoint/2010/main" val="411068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58622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38597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2249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67464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44508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23028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13529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pPr algn="r"/>
            <a:r>
              <a:rPr lang="en-GB"/>
              <a:t>Inside Lives – Bulletin #1</a:t>
            </a:r>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9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3623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35987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29631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26298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15428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34110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71270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GB"/>
              <a:t>Click icon to add picture</a:t>
            </a:r>
          </a:p>
        </p:txBody>
      </p:sp>
    </p:spTree>
    <p:extLst>
      <p:ext uri="{BB962C8B-B14F-4D97-AF65-F5344CB8AC3E}">
        <p14:creationId xmlns:p14="http://schemas.microsoft.com/office/powerpoint/2010/main" val="276870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GB"/>
              <a:t>Click icon to add picture</a:t>
            </a:r>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409961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285407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pPr algn="r"/>
            <a:r>
              <a:rPr lang="en-GB"/>
              <a:t>Inside Lives – Bulletin #1</a:t>
            </a:r>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4134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94431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spTree>
    <p:extLst>
      <p:ext uri="{BB962C8B-B14F-4D97-AF65-F5344CB8AC3E}">
        <p14:creationId xmlns:p14="http://schemas.microsoft.com/office/powerpoint/2010/main" val="170008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GB"/>
              <a:t>Click icon to add picture</a:t>
            </a:r>
          </a:p>
        </p:txBody>
      </p:sp>
      <p:pic>
        <p:nvPicPr>
          <p:cNvPr id="7" name="Picture 6">
            <a:extLst>
              <a:ext uri="{FF2B5EF4-FFF2-40B4-BE49-F238E27FC236}">
                <a16:creationId xmlns:a16="http://schemas.microsoft.com/office/drawing/2014/main" id="{1ADB29CA-18EE-48E7-B991-4B2578F8937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207125" y="1490400"/>
            <a:ext cx="63981" cy="4500000"/>
          </a:xfrm>
          <a:prstGeom prst="rect">
            <a:avLst/>
          </a:prstGeom>
        </p:spPr>
      </p:pic>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spTree>
    <p:extLst>
      <p:ext uri="{BB962C8B-B14F-4D97-AF65-F5344CB8AC3E}">
        <p14:creationId xmlns:p14="http://schemas.microsoft.com/office/powerpoint/2010/main" val="40537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spTree>
    <p:extLst>
      <p:ext uri="{BB962C8B-B14F-4D97-AF65-F5344CB8AC3E}">
        <p14:creationId xmlns:p14="http://schemas.microsoft.com/office/powerpoint/2010/main" val="220606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GB"/>
              <a:t>Click icon to add picture</a:t>
            </a:r>
          </a:p>
        </p:txBody>
      </p:sp>
      <p:pic>
        <p:nvPicPr>
          <p:cNvPr id="7" name="Picture 6">
            <a:extLst>
              <a:ext uri="{FF2B5EF4-FFF2-40B4-BE49-F238E27FC236}">
                <a16:creationId xmlns:a16="http://schemas.microsoft.com/office/drawing/2014/main" id="{1ADB29CA-18EE-48E7-B991-4B2578F8937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07125" y="1490400"/>
            <a:ext cx="63981" cy="4500000"/>
          </a:xfrm>
          <a:prstGeom prst="rect">
            <a:avLst/>
          </a:prstGeom>
        </p:spPr>
      </p:pic>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spTree>
    <p:extLst>
      <p:ext uri="{BB962C8B-B14F-4D97-AF65-F5344CB8AC3E}">
        <p14:creationId xmlns:p14="http://schemas.microsoft.com/office/powerpoint/2010/main" val="172314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313420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428533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930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41471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01747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pPr algn="r"/>
            <a:r>
              <a:rPr lang="en-GB"/>
              <a:t>Inside Lives – Bulletin #1</a:t>
            </a:r>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4212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5395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75368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52127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96156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24641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99615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234025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78945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00098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GB"/>
              <a:t>Click icon to add picture</a:t>
            </a:r>
          </a:p>
        </p:txBody>
      </p:sp>
    </p:spTree>
    <p:extLst>
      <p:ext uri="{BB962C8B-B14F-4D97-AF65-F5344CB8AC3E}">
        <p14:creationId xmlns:p14="http://schemas.microsoft.com/office/powerpoint/2010/main" val="51290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2.sv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png"/><Relationship Id="rId2" Type="http://schemas.openxmlformats.org/officeDocument/2006/relationships/slideLayout" Target="../slideLayouts/slideLayout24.xml"/><Relationship Id="rId16" Type="http://schemas.openxmlformats.org/officeDocument/2006/relationships/tags" Target="../tags/tag9.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8.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6.xml"/><Relationship Id="rId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tags" Target="../tags/tag1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tags" Target="../tags/tag1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image" Target="../media/image2.sv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tags" Target="../tags/tag1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theme" Target="../theme/theme4.xml"/><Relationship Id="rId28" Type="http://schemas.openxmlformats.org/officeDocument/2006/relationships/image" Target="../media/image1.png"/><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tags" Target="../tags/tag13.xml"/><Relationship Id="rId30"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image" Target="../media/image1.png"/><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tags" Target="../tags/tag2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tags" Target="../tags/tag2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theme" Target="../theme/theme5.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image" Target="../media/image2.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image" Target="../media/image1.png"/><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tags" Target="../tags/tag29.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tags" Target="../tags/tag28.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theme" Target="../theme/theme6.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pPr algn="r"/>
            <a:r>
              <a:rPr lang="en-GB"/>
              <a:t>Inside Lives – Bulletin #1</a:t>
            </a:r>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4"/>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819" r:id="rId2"/>
    <p:sldLayoutId id="2147483821" r:id="rId3"/>
    <p:sldLayoutId id="2147483820" r:id="rId4"/>
    <p:sldLayoutId id="2147483697" r:id="rId5"/>
    <p:sldLayoutId id="2147483696"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14" pos="7453"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guide id="39" orient="horz" pos="38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3" name="Footer Placeholder 2">
            <a:extLst>
              <a:ext uri="{FF2B5EF4-FFF2-40B4-BE49-F238E27FC236}">
                <a16:creationId xmlns:a16="http://schemas.microsoft.com/office/drawing/2014/main" id="{1115639F-9E76-41B0-BB57-8F8A1F600167}"/>
              </a:ext>
            </a:extLst>
          </p:cNvPr>
          <p:cNvSpPr>
            <a:spLocks noGrp="1"/>
          </p:cNvSpPr>
          <p:nvPr userDrawn="1">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pPr algn="r"/>
            <a:r>
              <a:rPr lang="en-GB"/>
              <a:t>Inside Lives – Bulletin #1</a:t>
            </a:r>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15"/>
            </p:custDataLst>
          </p:nvPr>
        </p:nvCxnSpPr>
        <p:spPr>
          <a:xfrm>
            <a:off x="360000" y="6120000"/>
            <a:ext cx="11474161" cy="0"/>
          </a:xfrm>
          <a:prstGeom prst="line">
            <a:avLst/>
          </a:prstGeom>
          <a:ln w="38100">
            <a:solidFill>
              <a:srgbClr val="333333"/>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7AF91A0-A869-4C9D-8D84-C843E57FF9C6}"/>
              </a:ext>
            </a:extLst>
          </p:cNvPr>
          <p:cNvGrpSpPr/>
          <p:nvPr userDrawn="1"/>
        </p:nvGrpSpPr>
        <p:grpSpPr>
          <a:xfrm>
            <a:off x="-1143000" y="-600255"/>
            <a:ext cx="13680281" cy="6916199"/>
            <a:chOff x="-1143000" y="-600255"/>
            <a:chExt cx="13680281" cy="6916199"/>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cxnSp>
          <p:nvCxnSpPr>
            <p:cNvPr id="34" name="Straight Connector 33">
              <a:extLst>
                <a:ext uri="{FF2B5EF4-FFF2-40B4-BE49-F238E27FC236}">
                  <a16:creationId xmlns:a16="http://schemas.microsoft.com/office/drawing/2014/main" id="{4C819980-719E-42BA-84AA-491FF69717D9}"/>
                </a:ext>
              </a:extLst>
            </p:cNvPr>
            <p:cNvCxnSpPr/>
            <p:nvPr userDrawn="1"/>
          </p:nvCxnSpPr>
          <p:spPr>
            <a:xfrm>
              <a:off x="-256200" y="614540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D636BE3-4FEE-45BA-A183-BCB80C007E10}"/>
                </a:ext>
              </a:extLst>
            </p:cNvPr>
            <p:cNvSpPr txBox="1"/>
            <p:nvPr userDrawn="1"/>
          </p:nvSpPr>
          <p:spPr>
            <a:xfrm>
              <a:off x="-747711" y="6069722"/>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6" name="TextBox 35">
              <a:extLst>
                <a:ext uri="{FF2B5EF4-FFF2-40B4-BE49-F238E27FC236}">
                  <a16:creationId xmlns:a16="http://schemas.microsoft.com/office/drawing/2014/main" id="{92FC16A6-CA4F-4B0F-B25C-7772D09D7351}"/>
                </a:ext>
              </a:extLst>
            </p:cNvPr>
            <p:cNvSpPr txBox="1"/>
            <p:nvPr userDrawn="1"/>
          </p:nvSpPr>
          <p:spPr>
            <a:xfrm>
              <a:off x="-1143000" y="6192833"/>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pic>
        <p:nvPicPr>
          <p:cNvPr id="38" name="Graphic 37">
            <a:extLst>
              <a:ext uri="{FF2B5EF4-FFF2-40B4-BE49-F238E27FC236}">
                <a16:creationId xmlns:a16="http://schemas.microsoft.com/office/drawing/2014/main" id="{BDB25C72-3FD4-461E-BCBE-96F525FA2297}"/>
              </a:ext>
            </a:extLst>
          </p:cNvPr>
          <p:cNvPicPr>
            <a:picLocks noChangeAspect="1"/>
          </p:cNvPicPr>
          <p:nvPr userDrawn="1">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144403623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33" name="Straight Connector 32">
            <a:extLst>
              <a:ext uri="{FF2B5EF4-FFF2-40B4-BE49-F238E27FC236}">
                <a16:creationId xmlns:a16="http://schemas.microsoft.com/office/drawing/2014/main" id="{BB75DB98-1BD1-4926-8750-16657B153BE4}"/>
              </a:ext>
            </a:extLst>
          </p:cNvPr>
          <p:cNvCxnSpPr>
            <a:cxnSpLocks/>
          </p:cNvCxnSpPr>
          <p:nvPr userDrawn="1"/>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D3E635D0-BA07-4485-8050-85E8C801F8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797071749"/>
      </p:ext>
    </p:extLst>
  </p:cSld>
  <p:clrMap bg1="lt1" tx1="dk1" bg2="lt2" tx2="dk2" accent1="accent1" accent2="accent2" accent3="accent3" accent4="accent4" accent5="accent5" accent6="accent6" hlink="hlink" folHlink="folHlink"/>
  <p:sldLayoutIdLst>
    <p:sldLayoutId id="214748381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4"/>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5"/>
            </p:custDataLst>
          </p:nvPr>
        </p:nvPicPr>
        <p:blipFill>
          <a:blip r:embed="rId28">
            <a:extLst>
              <a:ext uri="{96DAC541-7B7A-43D3-8B79-37D633B846F1}">
                <asvg:svgBlip xmlns:asvg="http://schemas.microsoft.com/office/drawing/2016/SVG/main" r:embed="rId29"/>
              </a:ext>
            </a:extLst>
          </a:blip>
          <a:stretch>
            <a:fillRect/>
          </a:stretch>
        </p:blipFill>
        <p:spPr>
          <a:xfrm>
            <a:off x="359999" y="6390412"/>
            <a:ext cx="1080272" cy="204376"/>
          </a:xfrm>
          <a:prstGeom prst="rect">
            <a:avLst/>
          </a:prstGeom>
        </p:spPr>
      </p:pic>
      <p:cxnSp>
        <p:nvCxnSpPr>
          <p:cNvPr id="10" name="Straight Connector 9">
            <a:extLst>
              <a:ext uri="{FF2B5EF4-FFF2-40B4-BE49-F238E27FC236}">
                <a16:creationId xmlns:a16="http://schemas.microsoft.com/office/drawing/2014/main" id="{AA2C540F-EBC8-4672-A434-DB900C7A20D8}"/>
              </a:ext>
            </a:extLst>
          </p:cNvPr>
          <p:cNvCxnSpPr/>
          <p:nvPr userDrawn="1">
            <p:custDataLst>
              <p:tags r:id="rId26"/>
            </p:custDataLst>
          </p:nvPr>
        </p:nvCxnSpPr>
        <p:spPr>
          <a:xfrm>
            <a:off x="1630771" y="6383598"/>
            <a:ext cx="0" cy="20162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D3BB4F4-BFA6-4404-BCC6-FAC7C66372E0}"/>
              </a:ext>
            </a:extLst>
          </p:cNvPr>
          <p:cNvPicPr>
            <a:picLocks noChangeAspect="1"/>
          </p:cNvPicPr>
          <p:nvPr userDrawn="1">
            <p:custDataLst>
              <p:tags r:id="rId27"/>
            </p:custDataLst>
          </p:nvPr>
        </p:nvPicPr>
        <p:blipFill>
          <a:blip r:embed="rId30"/>
          <a:stretch>
            <a:fillRect/>
          </a:stretch>
        </p:blipFill>
        <p:spPr>
          <a:xfrm>
            <a:off x="1821271" y="6383598"/>
            <a:ext cx="671368" cy="201625"/>
          </a:xfrm>
          <a:prstGeom prst="rect">
            <a:avLst/>
          </a:prstGeom>
        </p:spPr>
      </p:pic>
    </p:spTree>
    <p:extLst>
      <p:ext uri="{BB962C8B-B14F-4D97-AF65-F5344CB8AC3E}">
        <p14:creationId xmlns:p14="http://schemas.microsoft.com/office/powerpoint/2010/main" val="1793967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b="0" i="0">
                <a:solidFill>
                  <a:schemeClr val="bg1"/>
                </a:solidFill>
                <a:latin typeface="Kantar Brown Light" panose="020B0404020101010102" pitchFamily="34" charset="77"/>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b="0" i="0">
                  <a:solidFill>
                    <a:schemeClr val="tx1"/>
                  </a:solidFill>
                  <a:latin typeface="Kantar Brown Light" panose="020B0404020101010102" pitchFamily="34" charset="77"/>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b="0" i="0">
                  <a:solidFill>
                    <a:schemeClr val="tx1"/>
                  </a:solidFill>
                  <a:latin typeface="Kantar Brown Light" panose="020B0404020101010102" pitchFamily="34" charset="77"/>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b="0" i="0">
                  <a:solidFill>
                    <a:schemeClr val="tx1"/>
                  </a:solidFill>
                  <a:latin typeface="Kantar Brown Light" panose="020B0404020101010102" pitchFamily="34" charset="77"/>
                </a:rPr>
                <a:t>Middle </a:t>
              </a:r>
              <a:br>
                <a:rPr lang="en-GB" sz="800" b="0" i="0">
                  <a:solidFill>
                    <a:schemeClr val="tx1"/>
                  </a:solidFill>
                  <a:latin typeface="Kantar Brown Light" panose="020B0404020101010102" pitchFamily="34" charset="77"/>
                </a:rPr>
              </a:br>
              <a:r>
                <a:rPr lang="en-GB" sz="800" b="0" i="0">
                  <a:solidFill>
                    <a:schemeClr val="tx1"/>
                  </a:solidFill>
                  <a:latin typeface="Kantar Brown Light" panose="020B0404020101010102" pitchFamily="34" charset="77"/>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b="0" i="0">
                  <a:solidFill>
                    <a:schemeClr val="tx1"/>
                  </a:solidFill>
                  <a:latin typeface="Kantar Brown Light" panose="020B0404020101010102" pitchFamily="34" charset="77"/>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b="0" i="0">
                  <a:solidFill>
                    <a:schemeClr val="tx1"/>
                  </a:solidFill>
                  <a:latin typeface="Kantar Brown Light" panose="020B0404020101010102" pitchFamily="34" charset="77"/>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b="0" i="0">
                <a:solidFill>
                  <a:schemeClr val="tx1"/>
                </a:solidFill>
                <a:latin typeface="+mn-lt"/>
              </a:defRPr>
            </a:lvl1pPr>
          </a:lstStyle>
          <a:p>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4"/>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359999" y="6390412"/>
            <a:ext cx="1080272" cy="204376"/>
          </a:xfrm>
          <a:prstGeom prst="rect">
            <a:avLst/>
          </a:prstGeom>
        </p:spPr>
      </p:pic>
      <p:sp>
        <p:nvSpPr>
          <p:cNvPr id="4" name="TextBox 3">
            <a:extLst>
              <a:ext uri="{FF2B5EF4-FFF2-40B4-BE49-F238E27FC236}">
                <a16:creationId xmlns:a16="http://schemas.microsoft.com/office/drawing/2014/main" id="{A470E5BE-C3F5-4792-836A-5B85E343DFFD}"/>
              </a:ext>
            </a:extLst>
          </p:cNvPr>
          <p:cNvSpPr txBox="1"/>
          <p:nvPr userDrawn="1"/>
        </p:nvSpPr>
        <p:spPr>
          <a:xfrm>
            <a:off x="0" y="3049409"/>
            <a:ext cx="12192000" cy="759182"/>
          </a:xfrm>
          <a:prstGeom prst="rect">
            <a:avLst/>
          </a:prstGeom>
          <a:solidFill>
            <a:srgbClr val="FF0000"/>
          </a:solidFill>
        </p:spPr>
        <p:txBody>
          <a:bodyPr vert="horz" wrap="square" lIns="254000" tIns="254000" rIns="254000" bIns="254000" rtlCol="0">
            <a:spAutoFit/>
          </a:bodyPr>
          <a:lstStyle/>
          <a:p>
            <a:pPr algn="ctr"/>
            <a:r>
              <a:rPr lang="en-GB" sz="1600">
                <a:solidFill>
                  <a:srgbClr val="FFFFFF"/>
                </a:solidFill>
              </a:rPr>
              <a:t>ROGUE SLIDEMASTER</a:t>
            </a:r>
            <a:endParaRPr lang="en-GB" sz="1600" err="1">
              <a:solidFill>
                <a:srgbClr val="FFFFFF"/>
              </a:solidFill>
            </a:endParaRPr>
          </a:p>
        </p:txBody>
      </p:sp>
    </p:spTree>
    <p:extLst>
      <p:ext uri="{BB962C8B-B14F-4D97-AF65-F5344CB8AC3E}">
        <p14:creationId xmlns:p14="http://schemas.microsoft.com/office/powerpoint/2010/main" val="2684771624"/>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7"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i="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b="0" i="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b="0" i="0">
                <a:solidFill>
                  <a:schemeClr val="bg1"/>
                </a:solidFill>
                <a:latin typeface="Kantar Brown Light" panose="020B0404020101010102" pitchFamily="34" charset="77"/>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b="0" i="0">
                  <a:solidFill>
                    <a:schemeClr val="tx1"/>
                  </a:solidFill>
                  <a:latin typeface="Kantar Brown Light" panose="020B0404020101010102" pitchFamily="34" charset="77"/>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b="0" i="0">
                  <a:solidFill>
                    <a:schemeClr val="tx1"/>
                  </a:solidFill>
                  <a:latin typeface="Kantar Brown Light" panose="020B0404020101010102" pitchFamily="34" charset="77"/>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b="0" i="0">
                  <a:solidFill>
                    <a:schemeClr val="tx1"/>
                  </a:solidFill>
                  <a:latin typeface="Kantar Brown Light" panose="020B0404020101010102" pitchFamily="34" charset="77"/>
                </a:rPr>
                <a:t>Middle </a:t>
              </a:r>
              <a:br>
                <a:rPr lang="en-GB" sz="800" b="0" i="0">
                  <a:solidFill>
                    <a:schemeClr val="tx1"/>
                  </a:solidFill>
                  <a:latin typeface="Kantar Brown Light" panose="020B0404020101010102" pitchFamily="34" charset="77"/>
                </a:rPr>
              </a:br>
              <a:r>
                <a:rPr lang="en-GB" sz="800" b="0" i="0">
                  <a:solidFill>
                    <a:schemeClr val="tx1"/>
                  </a:solidFill>
                  <a:latin typeface="Kantar Brown Light" panose="020B0404020101010102" pitchFamily="34" charset="77"/>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b="0" i="0">
                  <a:solidFill>
                    <a:schemeClr val="tx1"/>
                  </a:solidFill>
                  <a:latin typeface="Kantar Brown Light" panose="020B0404020101010102" pitchFamily="34" charset="77"/>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b="0" i="0">
                  <a:solidFill>
                    <a:schemeClr val="tx1"/>
                  </a:solidFill>
                  <a:latin typeface="Kantar Brown Light" panose="020B0404020101010102" pitchFamily="34" charset="77"/>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b="0" i="0">
                  <a:solidFill>
                    <a:schemeClr val="tx1"/>
                  </a:solidFill>
                  <a:latin typeface="Kantar Brown Light" panose="020B0404020101010102" pitchFamily="34" charset="77"/>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b="0" i="0">
                <a:solidFill>
                  <a:schemeClr val="tx1"/>
                </a:solidFill>
                <a:latin typeface="+mn-lt"/>
              </a:defRPr>
            </a:lvl1pPr>
          </a:lstStyle>
          <a:p>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4"/>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254668575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 id="2147483890"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i="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b="0" i="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36.xml"/><Relationship Id="rId5" Type="http://schemas.openxmlformats.org/officeDocument/2006/relationships/hyperlink" Target="mailto:amy.busby@kantar.com" TargetMode="External"/><Relationship Id="rId4" Type="http://schemas.openxmlformats.org/officeDocument/2006/relationships/hyperlink" Target="mailto:Nick.roberts@kanta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mailto:nick.roberts@kantar.com;%20amy.busby@kantar.com?subject=Inside%20Lives%20Enquiry"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hyperlink" Target="mailto:nick.roberts@kantar.com;%20amy.busby@kantar.com?subject=Inside%20Lives%20Enquiry" TargetMode="Externa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35.xml"/><Relationship Id="rId5" Type="http://schemas.openxmlformats.org/officeDocument/2006/relationships/hyperlink" Target="mailto:nick.roberts@kantar.com;%20amy.busby@kantar.com?subject=Inside%20Lives%20Enquiry" TargetMode="Externa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hyperlink" Target="mailto:nick.roberts@kantar.com;%20amy.busby@kantar.com?subject=Inside%20Lives%20Enquiry"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D1FF67-A2F4-4F31-88E7-0B18B9F54160}"/>
              </a:ext>
            </a:extLst>
          </p:cNvPr>
          <p:cNvPicPr>
            <a:picLocks noChangeAspect="1"/>
          </p:cNvPicPr>
          <p:nvPr/>
        </p:nvPicPr>
        <p:blipFill rotWithShape="1">
          <a:blip r:embed="rId4"/>
          <a:srcRect t="7802" b="7802"/>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14399052-BEDD-408E-B538-CC3840EF8116}"/>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360000" y="558000"/>
            <a:ext cx="1940914" cy="367200"/>
          </a:xfrm>
          <a:prstGeom prst="rect">
            <a:avLst/>
          </a:prstGeom>
        </p:spPr>
      </p:pic>
      <p:sp>
        <p:nvSpPr>
          <p:cNvPr id="6" name="Title 5">
            <a:extLst>
              <a:ext uri="{FF2B5EF4-FFF2-40B4-BE49-F238E27FC236}">
                <a16:creationId xmlns:a16="http://schemas.microsoft.com/office/drawing/2014/main" id="{97D6FB91-C465-0045-99B2-7EF75394BAC2}"/>
              </a:ext>
            </a:extLst>
          </p:cNvPr>
          <p:cNvSpPr>
            <a:spLocks noGrp="1"/>
          </p:cNvSpPr>
          <p:nvPr>
            <p:ph type="ctrTitle"/>
          </p:nvPr>
        </p:nvSpPr>
        <p:spPr/>
        <p:txBody>
          <a:bodyPr/>
          <a:lstStyle/>
          <a:p>
            <a:r>
              <a:rPr lang="en-GB" sz="4000"/>
              <a:t>Inside Lives</a:t>
            </a:r>
            <a:br>
              <a:rPr lang="en-GB" sz="4000"/>
            </a:br>
            <a:br>
              <a:rPr lang="en-GB" sz="2000"/>
            </a:br>
            <a:r>
              <a:rPr lang="en-GB" sz="2000"/>
              <a:t>Longitudinal qualitative community of citizens and small business owners</a:t>
            </a:r>
            <a:br>
              <a:rPr lang="en-US" sz="2000"/>
            </a:br>
            <a:endParaRPr lang="en-US" sz="2000"/>
          </a:p>
        </p:txBody>
      </p:sp>
      <p:sp>
        <p:nvSpPr>
          <p:cNvPr id="2" name="Subtitle 1">
            <a:extLst>
              <a:ext uri="{FF2B5EF4-FFF2-40B4-BE49-F238E27FC236}">
                <a16:creationId xmlns:a16="http://schemas.microsoft.com/office/drawing/2014/main" id="{931DE124-930C-40B3-A493-0F49B56947C0}"/>
              </a:ext>
            </a:extLst>
          </p:cNvPr>
          <p:cNvSpPr>
            <a:spLocks noGrp="1"/>
          </p:cNvSpPr>
          <p:nvPr>
            <p:ph type="subTitle" idx="1"/>
          </p:nvPr>
        </p:nvSpPr>
        <p:spPr>
          <a:xfrm>
            <a:off x="360000" y="3708000"/>
            <a:ext cx="4119010" cy="1022400"/>
          </a:xfrm>
        </p:spPr>
        <p:txBody>
          <a:bodyPr/>
          <a:lstStyle/>
          <a:p>
            <a:endParaRPr lang="en-GB" sz="2000" b="1" dirty="0"/>
          </a:p>
          <a:p>
            <a:r>
              <a:rPr lang="en-GB" sz="2000" b="1" dirty="0"/>
              <a:t>Bulletin 1 </a:t>
            </a:r>
            <a:r>
              <a:rPr lang="en-GB" sz="1600" b="1" dirty="0"/>
              <a:t>(</a:t>
            </a:r>
            <a:r>
              <a:rPr lang="en-GB" sz="1600" b="1" dirty="0">
                <a:solidFill>
                  <a:schemeClr val="bg1"/>
                </a:solidFill>
              </a:rPr>
              <a:t>06/05/2020)</a:t>
            </a:r>
            <a:endParaRPr lang="en-GB" sz="1600" b="1" dirty="0"/>
          </a:p>
          <a:p>
            <a:r>
              <a:rPr lang="en-GB" sz="2000" b="1" dirty="0">
                <a:solidFill>
                  <a:schemeClr val="bg1"/>
                </a:solidFill>
              </a:rPr>
              <a:t>Adjusting to life in lockdown</a:t>
            </a:r>
          </a:p>
          <a:p>
            <a:endParaRPr lang="en-GB" dirty="0"/>
          </a:p>
        </p:txBody>
      </p:sp>
      <p:sp>
        <p:nvSpPr>
          <p:cNvPr id="18" name="Text Placeholder 17">
            <a:extLst>
              <a:ext uri="{FF2B5EF4-FFF2-40B4-BE49-F238E27FC236}">
                <a16:creationId xmlns:a16="http://schemas.microsoft.com/office/drawing/2014/main" id="{A58519C7-F041-C84A-952A-2269151A9DB8}"/>
              </a:ext>
            </a:extLst>
          </p:cNvPr>
          <p:cNvSpPr>
            <a:spLocks noGrp="1"/>
          </p:cNvSpPr>
          <p:nvPr>
            <p:ph type="body" sz="quarter" idx="10"/>
          </p:nvPr>
        </p:nvSpPr>
        <p:spPr/>
        <p:txBody>
          <a:bodyPr/>
          <a:lstStyle/>
          <a:p>
            <a:r>
              <a:rPr lang="en-US"/>
              <a:t>Kantar’s Public Division UK</a:t>
            </a:r>
          </a:p>
        </p:txBody>
      </p:sp>
    </p:spTree>
    <p:extLst>
      <p:ext uri="{BB962C8B-B14F-4D97-AF65-F5344CB8AC3E}">
        <p14:creationId xmlns:p14="http://schemas.microsoft.com/office/powerpoint/2010/main" val="347472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362957" y="5581751"/>
            <a:ext cx="8608292" cy="156133"/>
          </a:xfrm>
          <a:prstGeom prst="rect">
            <a:avLst/>
          </a:prstGeom>
        </p:spPr>
        <p:txBody>
          <a:bodyPr wrap="square" lIns="0" tIns="0" rIns="0" bIns="0">
            <a:spAutoFit/>
          </a:bodyPr>
          <a:lstStyle/>
          <a:p>
            <a:pPr defTabSz="762000" eaLnBrk="0" hangingPunct="0">
              <a:lnSpc>
                <a:spcPct val="110000"/>
              </a:lnSpc>
              <a:buClr>
                <a:srgbClr val="F7911E"/>
              </a:buClr>
              <a:defRPr/>
            </a:pPr>
            <a:r>
              <a:rPr lang="en-US" sz="1000">
                <a:latin typeface="+mj-lt"/>
                <a:cs typeface="Verdana" pitchFamily="34" charset="0"/>
              </a:rPr>
              <a:t>Kantar’s Public Division UK | 4 Millbank, Westminster, London, SW1P 3JA</a:t>
            </a:r>
            <a:r>
              <a:rPr lang="en-US" sz="1000" b="0">
                <a:latin typeface="+mj-lt"/>
                <a:cs typeface="Verdana" pitchFamily="34" charset="0"/>
              </a:rPr>
              <a:t> | www.kantar.com</a:t>
            </a:r>
            <a:endParaRPr lang="en-US" sz="1100" b="0">
              <a:latin typeface="+mj-lt"/>
              <a:cs typeface="Verdana" pitchFamily="34" charset="0"/>
            </a:endParaRPr>
          </a:p>
        </p:txBody>
      </p:sp>
      <p:sp>
        <p:nvSpPr>
          <p:cNvPr id="13" name="TextBox 12"/>
          <p:cNvSpPr txBox="1"/>
          <p:nvPr/>
        </p:nvSpPr>
        <p:spPr>
          <a:xfrm>
            <a:off x="362957" y="4657725"/>
            <a:ext cx="2762250" cy="630942"/>
          </a:xfrm>
          <a:prstGeom prst="rect">
            <a:avLst/>
          </a:prstGeom>
          <a:noFill/>
        </p:spPr>
        <p:txBody>
          <a:bodyPr wrap="square" lIns="0" tIns="0" rIns="0" bIns="0" rtlCol="0">
            <a:spAutoFit/>
          </a:bodyPr>
          <a:lstStyle/>
          <a:p>
            <a:pPr>
              <a:spcBef>
                <a:spcPts val="300"/>
              </a:spcBef>
            </a:pPr>
            <a:r>
              <a:rPr lang="en-GB" sz="1200" b="1"/>
              <a:t>Nick Roberts</a:t>
            </a:r>
          </a:p>
          <a:p>
            <a:pPr>
              <a:spcBef>
                <a:spcPts val="300"/>
              </a:spcBef>
            </a:pPr>
            <a:r>
              <a:rPr lang="en-GB" sz="1200">
                <a:hlinkClick r:id="rId4">
                  <a:extLst>
                    <a:ext uri="{A12FA001-AC4F-418D-AE19-62706E023703}">
                      <ahyp:hlinkClr xmlns:ahyp="http://schemas.microsoft.com/office/drawing/2018/hyperlinkcolor" xmlns="" val="tx"/>
                    </a:ext>
                  </a:extLst>
                </a:hlinkClick>
              </a:rPr>
              <a:t>nick.roberts@kantar.com</a:t>
            </a:r>
            <a:endParaRPr lang="en-GB" sz="1200"/>
          </a:p>
          <a:p>
            <a:pPr>
              <a:spcBef>
                <a:spcPts val="300"/>
              </a:spcBef>
            </a:pPr>
            <a:r>
              <a:rPr lang="en-GB" sz="1200"/>
              <a:t>07521 605 793</a:t>
            </a:r>
          </a:p>
        </p:txBody>
      </p:sp>
      <p:sp>
        <p:nvSpPr>
          <p:cNvPr id="14" name="TextBox 13"/>
          <p:cNvSpPr txBox="1"/>
          <p:nvPr/>
        </p:nvSpPr>
        <p:spPr>
          <a:xfrm>
            <a:off x="2770877" y="4657725"/>
            <a:ext cx="2762250" cy="630942"/>
          </a:xfrm>
          <a:prstGeom prst="rect">
            <a:avLst/>
          </a:prstGeom>
          <a:noFill/>
        </p:spPr>
        <p:txBody>
          <a:bodyPr wrap="square" lIns="0" tIns="0" rIns="0" bIns="0" rtlCol="0">
            <a:spAutoFit/>
          </a:bodyPr>
          <a:lstStyle/>
          <a:p>
            <a:pPr>
              <a:spcBef>
                <a:spcPts val="300"/>
              </a:spcBef>
            </a:pPr>
            <a:r>
              <a:rPr lang="en-GB" sz="1200" b="1"/>
              <a:t>Amy Busby</a:t>
            </a:r>
          </a:p>
          <a:p>
            <a:pPr>
              <a:spcBef>
                <a:spcPts val="300"/>
              </a:spcBef>
            </a:pPr>
            <a:r>
              <a:rPr lang="en-GB" sz="1200">
                <a:hlinkClick r:id="rId5">
                  <a:extLst>
                    <a:ext uri="{A12FA001-AC4F-418D-AE19-62706E023703}">
                      <ahyp:hlinkClr xmlns:ahyp="http://schemas.microsoft.com/office/drawing/2018/hyperlinkcolor" xmlns="" val="tx"/>
                    </a:ext>
                  </a:extLst>
                </a:hlinkClick>
              </a:rPr>
              <a:t>amy.busby@kantar.com</a:t>
            </a:r>
            <a:endParaRPr lang="en-GB" sz="1200"/>
          </a:p>
          <a:p>
            <a:pPr>
              <a:spcBef>
                <a:spcPts val="300"/>
              </a:spcBef>
            </a:pPr>
            <a:r>
              <a:rPr lang="en-GB" sz="1200"/>
              <a:t>020 7656 5949</a:t>
            </a:r>
          </a:p>
        </p:txBody>
      </p:sp>
      <p:sp>
        <p:nvSpPr>
          <p:cNvPr id="16" name="Rectangle 15">
            <a:extLst>
              <a:ext uri="{FF2B5EF4-FFF2-40B4-BE49-F238E27FC236}">
                <a16:creationId xmlns:a16="http://schemas.microsoft.com/office/drawing/2014/main" id="{7636A527-EA34-4245-8C9A-B6F6D92695B0}"/>
              </a:ext>
            </a:extLst>
          </p:cNvPr>
          <p:cNvSpPr/>
          <p:nvPr/>
        </p:nvSpPr>
        <p:spPr>
          <a:xfrm>
            <a:off x="398803" y="400369"/>
            <a:ext cx="5068733" cy="3016210"/>
          </a:xfrm>
          <a:prstGeom prst="rect">
            <a:avLst/>
          </a:prstGeom>
        </p:spPr>
        <p:txBody>
          <a:bodyPr wrap="square" lIns="0" tIns="0" rIns="0" bIns="0" anchor="t">
            <a:spAutoFit/>
          </a:bodyPr>
          <a:lstStyle/>
          <a:p>
            <a:r>
              <a:rPr lang="en-GB" sz="1400" b="1"/>
              <a:t>About Kantar </a:t>
            </a:r>
          </a:p>
          <a:p>
            <a:r>
              <a:rPr lang="en-GB" sz="1400"/>
              <a:t>Kantar is the world’s leading evidence based insights and consulting company. We have a complete, unique and rounded understanding of how people think, feel and act; globally and locally in over 90 markets. By combining the deep expertise of our people, our data resources and benchmarks, our innovative analytics and technology, we help our clients understand people and inspire growth. </a:t>
            </a:r>
            <a:endParaRPr lang="en-GB" sz="1400">
              <a:cs typeface="Arial"/>
            </a:endParaRPr>
          </a:p>
          <a:p>
            <a:endParaRPr lang="en-GB" sz="1400"/>
          </a:p>
          <a:p>
            <a:r>
              <a:rPr lang="en-GB" sz="1400"/>
              <a:t>Kantar’s Public Division is the global leader in public policy research, evaluation and consultancy.</a:t>
            </a:r>
            <a:endParaRPr lang="en-GB" sz="1400">
              <a:cs typeface="Arial"/>
            </a:endParaRPr>
          </a:p>
          <a:p>
            <a:endParaRPr lang="en-GB" sz="1400"/>
          </a:p>
          <a:p>
            <a:r>
              <a:rPr lang="en-GB" sz="1400"/>
              <a:t>@Kantar </a:t>
            </a:r>
            <a:endParaRPr lang="en-GB" sz="1400">
              <a:cs typeface="Arial"/>
            </a:endParaRPr>
          </a:p>
          <a:p>
            <a:r>
              <a:rPr lang="en-GB" sz="1400"/>
              <a:t>www.kantar.com</a:t>
            </a:r>
            <a:endParaRPr lang="en-GB" sz="1400">
              <a:cs typeface="Arial"/>
            </a:endParaRPr>
          </a:p>
        </p:txBody>
      </p:sp>
      <p:sp>
        <p:nvSpPr>
          <p:cNvPr id="4" name="Slide Number Placeholder 3">
            <a:extLst>
              <a:ext uri="{FF2B5EF4-FFF2-40B4-BE49-F238E27FC236}">
                <a16:creationId xmlns:a16="http://schemas.microsoft.com/office/drawing/2014/main" id="{3229F2B9-8DF7-458C-86D2-3C666DE6B969}"/>
              </a:ext>
            </a:extLst>
          </p:cNvPr>
          <p:cNvSpPr>
            <a:spLocks noGrp="1"/>
          </p:cNvSpPr>
          <p:nvPr>
            <p:ph type="sldNum" sz="quarter" idx="10"/>
          </p:nvPr>
        </p:nvSpPr>
        <p:spPr/>
        <p:txBody>
          <a:bodyPr/>
          <a:lstStyle/>
          <a:p>
            <a:fld id="{4034BEE3-566C-4068-A777-C3A4762E861B}" type="slidenum">
              <a:rPr lang="en-GB" smtClean="0"/>
              <a:pPr/>
              <a:t>10</a:t>
            </a:fld>
            <a:endParaRPr lang="en-GB"/>
          </a:p>
        </p:txBody>
      </p:sp>
    </p:spTree>
    <p:extLst>
      <p:ext uri="{BB962C8B-B14F-4D97-AF65-F5344CB8AC3E}">
        <p14:creationId xmlns:p14="http://schemas.microsoft.com/office/powerpoint/2010/main" val="343400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2</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360363" y="910800"/>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solidFill>
                <a:schemeClr val="bg1"/>
              </a:solidFill>
            </a:endParaRPr>
          </a:p>
        </p:txBody>
      </p:sp>
      <p:grpSp>
        <p:nvGrpSpPr>
          <p:cNvPr id="22" name="Group 21">
            <a:extLst>
              <a:ext uri="{FF2B5EF4-FFF2-40B4-BE49-F238E27FC236}">
                <a16:creationId xmlns:a16="http://schemas.microsoft.com/office/drawing/2014/main" id="{98D40D75-9911-40A3-848A-1300AA2BE9B0}"/>
              </a:ext>
            </a:extLst>
          </p:cNvPr>
          <p:cNvGrpSpPr/>
          <p:nvPr/>
        </p:nvGrpSpPr>
        <p:grpSpPr>
          <a:xfrm>
            <a:off x="2127732" y="1825870"/>
            <a:ext cx="8472535" cy="2468880"/>
            <a:chOff x="1804160" y="1825870"/>
            <a:chExt cx="8472535" cy="2468880"/>
          </a:xfrm>
        </p:grpSpPr>
        <p:pic>
          <p:nvPicPr>
            <p:cNvPr id="23" name="Picture 22">
              <a:extLst>
                <a:ext uri="{FF2B5EF4-FFF2-40B4-BE49-F238E27FC236}">
                  <a16:creationId xmlns:a16="http://schemas.microsoft.com/office/drawing/2014/main" id="{F809CB26-0E33-41E8-B103-9A0E36450839}"/>
                </a:ext>
              </a:extLst>
            </p:cNvPr>
            <p:cNvPicPr>
              <a:picLocks/>
            </p:cNvPicPr>
            <p:nvPr/>
          </p:nvPicPr>
          <p:blipFill>
            <a:blip r:embed="rId3"/>
            <a:stretch>
              <a:fillRect/>
            </a:stretch>
          </p:blipFill>
          <p:spPr>
            <a:xfrm>
              <a:off x="1804160" y="1825870"/>
              <a:ext cx="64008" cy="2468880"/>
            </a:xfrm>
            <a:prstGeom prst="rect">
              <a:avLst/>
            </a:prstGeom>
          </p:spPr>
        </p:pic>
        <p:sp>
          <p:nvSpPr>
            <p:cNvPr id="24" name="TextBox 23">
              <a:extLst>
                <a:ext uri="{FF2B5EF4-FFF2-40B4-BE49-F238E27FC236}">
                  <a16:creationId xmlns:a16="http://schemas.microsoft.com/office/drawing/2014/main" id="{028B89BB-3D43-4E39-A7C6-B129FD26A39E}"/>
                </a:ext>
              </a:extLst>
            </p:cNvPr>
            <p:cNvSpPr txBox="1"/>
            <p:nvPr/>
          </p:nvSpPr>
          <p:spPr>
            <a:xfrm>
              <a:off x="2027584" y="1923496"/>
              <a:ext cx="8249111" cy="2292935"/>
            </a:xfrm>
            <a:prstGeom prst="rect">
              <a:avLst/>
            </a:prstGeom>
            <a:noFill/>
          </p:spPr>
          <p:txBody>
            <a:bodyPr wrap="square" lIns="0" tIns="0" rIns="0" bIns="0" rtlCol="0" anchor="b" anchorCtr="0">
              <a:spAutoFit/>
            </a:bodyPr>
            <a:lstStyle/>
            <a:p>
              <a:pPr>
                <a:spcAft>
                  <a:spcPts val="600"/>
                </a:spcAft>
              </a:pPr>
              <a:r>
                <a:rPr lang="en-GB" sz="2400" dirty="0">
                  <a:latin typeface="+mj-lt"/>
                </a:rPr>
                <a:t>Inside Lives is a longitudinal qualitative study created by Kantar to offer our clients rapid access to a rich qualitative understanding of public experiences, feelings and beliefs during the COVID-19 crisis. </a:t>
              </a:r>
            </a:p>
            <a:p>
              <a:r>
                <a:rPr lang="en-GB" sz="2400" b="1" dirty="0">
                  <a:latin typeface="+mj-lt"/>
                </a:rPr>
                <a:t>In this bulletin we introduce the participants and some of their concerns at the outset of the community</a:t>
              </a:r>
            </a:p>
          </p:txBody>
        </p:sp>
      </p:grpSp>
      <p:sp>
        <p:nvSpPr>
          <p:cNvPr id="17" name="Rectangle 16">
            <a:extLst>
              <a:ext uri="{FF2B5EF4-FFF2-40B4-BE49-F238E27FC236}">
                <a16:creationId xmlns:a16="http://schemas.microsoft.com/office/drawing/2014/main" id="{4E43C0B9-7BF4-4599-99E5-449C777DCDF8}"/>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11" name="Rectangle 10">
            <a:extLst>
              <a:ext uri="{FF2B5EF4-FFF2-40B4-BE49-F238E27FC236}">
                <a16:creationId xmlns:a16="http://schemas.microsoft.com/office/drawing/2014/main" id="{2379B529-3318-4E0A-A922-97BD33887B41}"/>
              </a:ext>
            </a:extLst>
          </p:cNvPr>
          <p:cNvSpPr/>
          <p:nvPr/>
        </p:nvSpPr>
        <p:spPr>
          <a:xfrm>
            <a:off x="2351156" y="4934504"/>
            <a:ext cx="9475207" cy="369332"/>
          </a:xfrm>
          <a:prstGeom prst="rect">
            <a:avLst/>
          </a:prstGeom>
        </p:spPr>
        <p:txBody>
          <a:bodyPr wrap="square">
            <a:spAutoFit/>
          </a:bodyPr>
          <a:lstStyle/>
          <a:p>
            <a:pPr marL="0" lvl="1" indent="-1225">
              <a:spcAft>
                <a:spcPts val="600"/>
              </a:spcAft>
              <a:buSzPct val="100000"/>
              <a:buNone/>
            </a:pPr>
            <a:r>
              <a:rPr lang="en-GB" dirty="0"/>
              <a:t>Please </a:t>
            </a:r>
            <a:r>
              <a:rPr lang="en-GB" dirty="0">
                <a:hlinkClick r:id="rId4"/>
              </a:rPr>
              <a:t>get in touch </a:t>
            </a:r>
            <a:r>
              <a:rPr lang="en-GB" dirty="0"/>
              <a:t>to discuss any of the issues covered in this bulletin in greater depth</a:t>
            </a:r>
          </a:p>
        </p:txBody>
      </p:sp>
      <p:sp>
        <p:nvSpPr>
          <p:cNvPr id="4" name="Slide Number Placeholder 3">
            <a:extLst>
              <a:ext uri="{FF2B5EF4-FFF2-40B4-BE49-F238E27FC236}">
                <a16:creationId xmlns:a16="http://schemas.microsoft.com/office/drawing/2014/main" id="{4BA9D0FC-2FFA-4EFA-BC76-EA31015BA035}"/>
              </a:ext>
            </a:extLst>
          </p:cNvPr>
          <p:cNvSpPr>
            <a:spLocks noGrp="1"/>
          </p:cNvSpPr>
          <p:nvPr>
            <p:ph type="sldNum" sz="quarter" idx="10"/>
          </p:nvPr>
        </p:nvSpPr>
        <p:spPr/>
        <p:txBody>
          <a:bodyPr/>
          <a:lstStyle/>
          <a:p>
            <a:fld id="{4034BEE3-566C-4068-A777-C3A4762E861B}" type="slidenum">
              <a:rPr lang="en-GB" smtClean="0"/>
              <a:pPr/>
              <a:t>2</a:t>
            </a:fld>
            <a:endParaRPr lang="en-GB"/>
          </a:p>
        </p:txBody>
      </p:sp>
    </p:spTree>
    <p:extLst>
      <p:ext uri="{BB962C8B-B14F-4D97-AF65-F5344CB8AC3E}">
        <p14:creationId xmlns:p14="http://schemas.microsoft.com/office/powerpoint/2010/main" val="133453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B436-02ED-694D-B821-E002F2500BC0}"/>
              </a:ext>
            </a:extLst>
          </p:cNvPr>
          <p:cNvSpPr>
            <a:spLocks noGrp="1"/>
          </p:cNvSpPr>
          <p:nvPr>
            <p:ph type="title"/>
          </p:nvPr>
        </p:nvSpPr>
        <p:spPr/>
        <p:txBody>
          <a:bodyPr/>
          <a:lstStyle/>
          <a:p>
            <a:r>
              <a:rPr lang="en-GB" dirty="0"/>
              <a:t>Community members take part in three weekly tasks</a:t>
            </a:r>
            <a:br>
              <a:rPr lang="en-GB" dirty="0"/>
            </a:br>
            <a:endParaRPr lang="en-GB" dirty="0"/>
          </a:p>
        </p:txBody>
      </p:sp>
      <p:sp>
        <p:nvSpPr>
          <p:cNvPr id="6" name="Content Placeholder 5">
            <a:extLst>
              <a:ext uri="{FF2B5EF4-FFF2-40B4-BE49-F238E27FC236}">
                <a16:creationId xmlns:a16="http://schemas.microsoft.com/office/drawing/2014/main" id="{B6BB0715-6ED5-2841-9074-D59135A6D9F7}"/>
              </a:ext>
            </a:extLst>
          </p:cNvPr>
          <p:cNvSpPr>
            <a:spLocks noGrp="1"/>
          </p:cNvSpPr>
          <p:nvPr>
            <p:ph sz="quarter" idx="13"/>
          </p:nvPr>
        </p:nvSpPr>
        <p:spPr>
          <a:xfrm>
            <a:off x="360363" y="4189062"/>
            <a:ext cx="3087172" cy="1531337"/>
          </a:xfrm>
          <a:ln>
            <a:noFill/>
          </a:ln>
        </p:spPr>
        <p:txBody>
          <a:bodyPr/>
          <a:lstStyle/>
          <a:p>
            <a:r>
              <a:rPr lang="en-GB" sz="1800" b="1" dirty="0"/>
              <a:t>Temperature </a:t>
            </a:r>
            <a:br>
              <a:rPr lang="en-GB" sz="1800" b="1" dirty="0"/>
            </a:br>
            <a:r>
              <a:rPr lang="en-GB" sz="1800" b="1" dirty="0"/>
              <a:t>check tracking </a:t>
            </a:r>
            <a:br>
              <a:rPr lang="en-GB" sz="1800" b="1" dirty="0"/>
            </a:br>
            <a:r>
              <a:rPr lang="en-GB" sz="1800" b="1" dirty="0"/>
              <a:t>and diary activities</a:t>
            </a:r>
          </a:p>
        </p:txBody>
      </p:sp>
      <p:sp>
        <p:nvSpPr>
          <p:cNvPr id="8" name="Content Placeholder 7">
            <a:extLst>
              <a:ext uri="{FF2B5EF4-FFF2-40B4-BE49-F238E27FC236}">
                <a16:creationId xmlns:a16="http://schemas.microsoft.com/office/drawing/2014/main" id="{8B062F88-07DA-C941-B391-E0978F6BC483}"/>
              </a:ext>
            </a:extLst>
          </p:cNvPr>
          <p:cNvSpPr>
            <a:spLocks noGrp="1"/>
          </p:cNvSpPr>
          <p:nvPr>
            <p:ph sz="quarter" idx="15"/>
          </p:nvPr>
        </p:nvSpPr>
        <p:spPr>
          <a:xfrm>
            <a:off x="4145286" y="4188941"/>
            <a:ext cx="3087536" cy="1530822"/>
          </a:xfrm>
          <a:ln>
            <a:noFill/>
          </a:ln>
        </p:spPr>
        <p:txBody>
          <a:bodyPr/>
          <a:lstStyle/>
          <a:p>
            <a:r>
              <a:rPr lang="en-GB" sz="1800" b="1"/>
              <a:t>Thematic </a:t>
            </a:r>
            <a:br>
              <a:rPr lang="en-GB" sz="1800" b="1"/>
            </a:br>
            <a:r>
              <a:rPr lang="en-GB" sz="1800" b="1"/>
              <a:t>community activities</a:t>
            </a:r>
          </a:p>
        </p:txBody>
      </p:sp>
      <p:sp>
        <p:nvSpPr>
          <p:cNvPr id="10" name="Content Placeholder 9">
            <a:extLst>
              <a:ext uri="{FF2B5EF4-FFF2-40B4-BE49-F238E27FC236}">
                <a16:creationId xmlns:a16="http://schemas.microsoft.com/office/drawing/2014/main" id="{0C960AC6-EB99-9946-AA5B-10943ACE7515}"/>
              </a:ext>
            </a:extLst>
          </p:cNvPr>
          <p:cNvSpPr>
            <a:spLocks noGrp="1"/>
          </p:cNvSpPr>
          <p:nvPr>
            <p:ph sz="quarter" idx="17"/>
          </p:nvPr>
        </p:nvSpPr>
        <p:spPr>
          <a:xfrm>
            <a:off x="8154874" y="4189062"/>
            <a:ext cx="3671126" cy="1531337"/>
          </a:xfrm>
          <a:ln>
            <a:noFill/>
          </a:ln>
        </p:spPr>
        <p:txBody>
          <a:bodyPr/>
          <a:lstStyle/>
          <a:p>
            <a:r>
              <a:rPr lang="en-GB" sz="1800" b="1"/>
              <a:t>Topical message </a:t>
            </a:r>
            <a:br>
              <a:rPr lang="en-GB" sz="1800" b="1"/>
            </a:br>
            <a:r>
              <a:rPr lang="en-GB" sz="1800" b="1"/>
              <a:t>board discussion</a:t>
            </a:r>
          </a:p>
        </p:txBody>
      </p:sp>
      <p:cxnSp>
        <p:nvCxnSpPr>
          <p:cNvPr id="13" name="Straight Connector 12">
            <a:extLst>
              <a:ext uri="{FF2B5EF4-FFF2-40B4-BE49-F238E27FC236}">
                <a16:creationId xmlns:a16="http://schemas.microsoft.com/office/drawing/2014/main" id="{0F981971-EE7D-CE48-9044-22C208DE772D}"/>
              </a:ext>
            </a:extLst>
          </p:cNvPr>
          <p:cNvCxnSpPr>
            <a:cxnSpLocks/>
          </p:cNvCxnSpPr>
          <p:nvPr/>
        </p:nvCxnSpPr>
        <p:spPr>
          <a:xfrm>
            <a:off x="359999" y="3991232"/>
            <a:ext cx="3087536"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9E3AF8-EE6E-F940-AED9-4395ED91F7C6}"/>
              </a:ext>
            </a:extLst>
          </p:cNvPr>
          <p:cNvCxnSpPr>
            <a:cxnSpLocks/>
          </p:cNvCxnSpPr>
          <p:nvPr/>
        </p:nvCxnSpPr>
        <p:spPr>
          <a:xfrm>
            <a:off x="4145286" y="3991232"/>
            <a:ext cx="3087536"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764266-8657-BB46-9436-D49B31F0299F}"/>
              </a:ext>
            </a:extLst>
          </p:cNvPr>
          <p:cNvCxnSpPr>
            <a:cxnSpLocks/>
          </p:cNvCxnSpPr>
          <p:nvPr/>
        </p:nvCxnSpPr>
        <p:spPr>
          <a:xfrm>
            <a:off x="8154874" y="3991232"/>
            <a:ext cx="3087536"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19177DDE-2816-484A-BB3F-68286B80B2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99" y="2293392"/>
            <a:ext cx="648334" cy="1491168"/>
          </a:xfrm>
          <a:prstGeom prst="rect">
            <a:avLst/>
          </a:prstGeom>
        </p:spPr>
      </p:pic>
      <p:pic>
        <p:nvPicPr>
          <p:cNvPr id="18" name="Graphic 17">
            <a:extLst>
              <a:ext uri="{FF2B5EF4-FFF2-40B4-BE49-F238E27FC236}">
                <a16:creationId xmlns:a16="http://schemas.microsoft.com/office/drawing/2014/main" id="{2D00CE28-B734-4BAD-91B4-87B1440D21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07474" y="2421072"/>
            <a:ext cx="1491168" cy="1491168"/>
          </a:xfrm>
          <a:prstGeom prst="rect">
            <a:avLst/>
          </a:prstGeom>
        </p:spPr>
      </p:pic>
      <p:pic>
        <p:nvPicPr>
          <p:cNvPr id="19" name="Graphic 18">
            <a:extLst>
              <a:ext uri="{FF2B5EF4-FFF2-40B4-BE49-F238E27FC236}">
                <a16:creationId xmlns:a16="http://schemas.microsoft.com/office/drawing/2014/main" id="{78832AAB-1430-48FF-9943-4F4C2276F9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44305" y="2293392"/>
            <a:ext cx="1714843" cy="1491168"/>
          </a:xfrm>
          <a:prstGeom prst="rect">
            <a:avLst/>
          </a:prstGeom>
        </p:spPr>
      </p:pic>
      <p:sp>
        <p:nvSpPr>
          <p:cNvPr id="20" name="TextBox 19">
            <a:extLst>
              <a:ext uri="{FF2B5EF4-FFF2-40B4-BE49-F238E27FC236}">
                <a16:creationId xmlns:a16="http://schemas.microsoft.com/office/drawing/2014/main" id="{334969C8-86E4-41D5-8234-89BAD51CDDBB}"/>
              </a:ext>
            </a:extLst>
          </p:cNvPr>
          <p:cNvSpPr txBox="1"/>
          <p:nvPr/>
        </p:nvSpPr>
        <p:spPr>
          <a:xfrm>
            <a:off x="4359060" y="5596652"/>
            <a:ext cx="7143025" cy="246221"/>
          </a:xfrm>
          <a:prstGeom prst="rect">
            <a:avLst/>
          </a:prstGeom>
          <a:noFill/>
        </p:spPr>
        <p:txBody>
          <a:bodyPr wrap="square" lIns="0" tIns="0" rIns="0" bIns="0" rtlCol="0" anchor="t">
            <a:spAutoFit/>
          </a:bodyPr>
          <a:lstStyle/>
          <a:p>
            <a:pPr algn="r"/>
            <a:r>
              <a:rPr lang="en-GB" sz="1600" i="1" dirty="0"/>
              <a:t>Findings in this document are drawn primarily from w/c 20</a:t>
            </a:r>
            <a:r>
              <a:rPr lang="en-GB" sz="1600" i="1" baseline="30000" dirty="0"/>
              <a:t>th</a:t>
            </a:r>
            <a:r>
              <a:rPr lang="en-GB" sz="1600" i="1" dirty="0"/>
              <a:t> and 27</a:t>
            </a:r>
            <a:r>
              <a:rPr lang="en-GB" sz="1600" i="1" baseline="30000" dirty="0"/>
              <a:t>th</a:t>
            </a:r>
            <a:r>
              <a:rPr lang="en-GB" sz="1600" i="1" dirty="0"/>
              <a:t> April</a:t>
            </a:r>
          </a:p>
        </p:txBody>
      </p:sp>
      <p:sp>
        <p:nvSpPr>
          <p:cNvPr id="4" name="Slide Number Placeholder 3">
            <a:extLst>
              <a:ext uri="{FF2B5EF4-FFF2-40B4-BE49-F238E27FC236}">
                <a16:creationId xmlns:a16="http://schemas.microsoft.com/office/drawing/2014/main" id="{F0233B50-790D-4F62-82B9-B5240DBF7A9A}"/>
              </a:ext>
            </a:extLst>
          </p:cNvPr>
          <p:cNvSpPr>
            <a:spLocks noGrp="1"/>
          </p:cNvSpPr>
          <p:nvPr>
            <p:ph type="sldNum" sz="quarter" idx="10"/>
          </p:nvPr>
        </p:nvSpPr>
        <p:spPr/>
        <p:txBody>
          <a:bodyPr/>
          <a:lstStyle/>
          <a:p>
            <a:fld id="{4034BEE3-566C-4068-A777-C3A4762E861B}" type="slidenum">
              <a:rPr lang="en-GB" smtClean="0"/>
              <a:pPr/>
              <a:t>3</a:t>
            </a:fld>
            <a:endParaRPr lang="en-GB"/>
          </a:p>
        </p:txBody>
      </p:sp>
    </p:spTree>
    <p:extLst>
      <p:ext uri="{BB962C8B-B14F-4D97-AF65-F5344CB8AC3E}">
        <p14:creationId xmlns:p14="http://schemas.microsoft.com/office/powerpoint/2010/main" val="265594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A480E3-C248-4FBC-8031-9F24D2A9F42E}"/>
              </a:ext>
            </a:extLst>
          </p:cNvPr>
          <p:cNvSpPr>
            <a:spLocks noGrp="1"/>
          </p:cNvSpPr>
          <p:nvPr>
            <p:ph type="title"/>
          </p:nvPr>
        </p:nvSpPr>
        <p:spPr/>
        <p:txBody>
          <a:bodyPr/>
          <a:lstStyle/>
          <a:p>
            <a:r>
              <a:rPr lang="en-GB" dirty="0"/>
              <a:t>Meet the community!!</a:t>
            </a:r>
          </a:p>
        </p:txBody>
      </p:sp>
      <p:sp>
        <p:nvSpPr>
          <p:cNvPr id="5" name="Content Placeholder 4">
            <a:extLst>
              <a:ext uri="{FF2B5EF4-FFF2-40B4-BE49-F238E27FC236}">
                <a16:creationId xmlns:a16="http://schemas.microsoft.com/office/drawing/2014/main" id="{B53AB2BE-8554-46DC-A81F-AE63A1BFD0A3}"/>
              </a:ext>
            </a:extLst>
          </p:cNvPr>
          <p:cNvSpPr>
            <a:spLocks noGrp="1"/>
          </p:cNvSpPr>
          <p:nvPr>
            <p:ph sz="quarter" idx="12"/>
          </p:nvPr>
        </p:nvSpPr>
        <p:spPr>
          <a:xfrm>
            <a:off x="360363" y="1710000"/>
            <a:ext cx="4480514" cy="3999600"/>
          </a:xfrm>
        </p:spPr>
        <p:txBody>
          <a:bodyPr anchor="ctr"/>
          <a:lstStyle/>
          <a:p>
            <a:pPr fontAlgn="base"/>
            <a:r>
              <a:rPr lang="en-GB" dirty="0"/>
              <a:t>Rapid adaptation to a ‘new normal’ alongside anxieties about an uncertain future</a:t>
            </a:r>
            <a:r>
              <a:rPr lang="en-US" dirty="0"/>
              <a:t>​</a:t>
            </a:r>
          </a:p>
          <a:p>
            <a:pPr fontAlgn="base"/>
            <a:r>
              <a:rPr lang="en-GB" dirty="0"/>
              <a:t>Consideration of the pros and cons of new flexible working and childcare arrangements</a:t>
            </a:r>
            <a:r>
              <a:rPr lang="en-US" dirty="0"/>
              <a:t>​</a:t>
            </a:r>
          </a:p>
          <a:p>
            <a:pPr fontAlgn="base"/>
            <a:r>
              <a:rPr lang="en-GB" dirty="0"/>
              <a:t>Differences in social distancing concerns, which could cause friction following lockdown</a:t>
            </a:r>
            <a:r>
              <a:rPr lang="en-US" dirty="0"/>
              <a:t>​</a:t>
            </a:r>
          </a:p>
          <a:p>
            <a:pPr fontAlgn="base"/>
            <a:r>
              <a:rPr lang="en-GB" dirty="0"/>
              <a:t>The adoption of new and potentially ‘sticky’ habits around shopping, diet and exercise </a:t>
            </a:r>
            <a:r>
              <a:rPr lang="en-US" dirty="0"/>
              <a:t>​</a:t>
            </a:r>
          </a:p>
          <a:p>
            <a:pPr fontAlgn="base"/>
            <a:r>
              <a:rPr lang="en-GB" dirty="0"/>
              <a:t>A refocusing on ‘local’ concerns, fuelling a sense of community but also some insularity</a:t>
            </a:r>
            <a:endParaRPr lang="en-US" dirty="0"/>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4</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441181" y="935488"/>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p>
        </p:txBody>
      </p:sp>
      <p:sp>
        <p:nvSpPr>
          <p:cNvPr id="19" name="Footer Placeholder 2">
            <a:extLst>
              <a:ext uri="{FF2B5EF4-FFF2-40B4-BE49-F238E27FC236}">
                <a16:creationId xmlns:a16="http://schemas.microsoft.com/office/drawing/2014/main" id="{43BF006F-C3F5-4871-860B-72FDC46A1BAD}"/>
              </a:ext>
            </a:extLst>
          </p:cNvPr>
          <p:cNvSpPr>
            <a:spLocks noGrp="1"/>
          </p:cNvSpPr>
          <p:nvPr/>
        </p:nvSpPr>
        <p:spPr>
          <a:xfrm>
            <a:off x="2345836" y="6390000"/>
            <a:ext cx="7495200" cy="198000"/>
          </a:xfrm>
          <a:prstGeom prst="rect">
            <a:avLst/>
          </a:prstGeom>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Confidential – not </a:t>
            </a:r>
            <a:r>
              <a:rPr lang="en-GB" dirty="0" err="1">
                <a:solidFill>
                  <a:schemeClr val="tx1"/>
                </a:solidFill>
              </a:rPr>
              <a:t>fordistribution</a:t>
            </a:r>
            <a:endParaRPr lang="en-GB" dirty="0">
              <a:solidFill>
                <a:schemeClr val="tx1"/>
              </a:solidFill>
            </a:endParaRPr>
          </a:p>
        </p:txBody>
      </p:sp>
      <p:sp>
        <p:nvSpPr>
          <p:cNvPr id="7" name="Text Placeholder 6">
            <a:extLst>
              <a:ext uri="{FF2B5EF4-FFF2-40B4-BE49-F238E27FC236}">
                <a16:creationId xmlns:a16="http://schemas.microsoft.com/office/drawing/2014/main" id="{D768CE94-77B2-4BF6-88BD-81504E36A4BE}"/>
              </a:ext>
            </a:extLst>
          </p:cNvPr>
          <p:cNvSpPr>
            <a:spLocks noGrp="1"/>
          </p:cNvSpPr>
          <p:nvPr>
            <p:ph type="body" sz="quarter" idx="14"/>
          </p:nvPr>
        </p:nvSpPr>
        <p:spPr>
          <a:xfrm>
            <a:off x="360363" y="910800"/>
            <a:ext cx="10496550" cy="396000"/>
          </a:xfrm>
        </p:spPr>
        <p:txBody>
          <a:bodyPr/>
          <a:lstStyle/>
          <a:p>
            <a:r>
              <a:rPr lang="en-GB" sz="1800" i="1" dirty="0"/>
              <a:t>Impacts and concerns vary according to circumstance but in initial responses from our 50 participants some common themes have emerged, which we will continue to explore in future weeks</a:t>
            </a:r>
            <a:r>
              <a:rPr lang="en-GB" sz="1800" dirty="0"/>
              <a:t>​</a:t>
            </a:r>
          </a:p>
        </p:txBody>
      </p:sp>
      <p:pic>
        <p:nvPicPr>
          <p:cNvPr id="18" name="Graphic 17">
            <a:extLst>
              <a:ext uri="{FF2B5EF4-FFF2-40B4-BE49-F238E27FC236}">
                <a16:creationId xmlns:a16="http://schemas.microsoft.com/office/drawing/2014/main" id="{D6CA276C-6F66-49B5-9850-5A56962000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2245" y="191459"/>
            <a:ext cx="1007746" cy="876301"/>
          </a:xfrm>
          <a:prstGeom prst="rect">
            <a:avLst/>
          </a:prstGeom>
        </p:spPr>
      </p:pic>
      <p:sp>
        <p:nvSpPr>
          <p:cNvPr id="20" name="Content Placeholder 4">
            <a:extLst>
              <a:ext uri="{FF2B5EF4-FFF2-40B4-BE49-F238E27FC236}">
                <a16:creationId xmlns:a16="http://schemas.microsoft.com/office/drawing/2014/main" id="{A1C49664-9319-407A-9196-B191E3EEF4CD}"/>
              </a:ext>
            </a:extLst>
          </p:cNvPr>
          <p:cNvSpPr txBox="1">
            <a:spLocks/>
          </p:cNvSpPr>
          <p:nvPr/>
        </p:nvSpPr>
        <p:spPr>
          <a:xfrm>
            <a:off x="5865174" y="5195341"/>
            <a:ext cx="1365716" cy="371778"/>
          </a:xfrm>
          <a:prstGeom prst="rect">
            <a:avLst/>
          </a:prstGeom>
        </p:spPr>
        <p:txBody>
          <a:bodyPr anchor="ct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chemeClr val="bg1"/>
                </a:solidFill>
                <a:latin typeface="+mj-lt"/>
              </a:rPr>
              <a:t>05:35</a:t>
            </a:r>
          </a:p>
        </p:txBody>
      </p:sp>
      <p:sp>
        <p:nvSpPr>
          <p:cNvPr id="14" name="Rectangle 13">
            <a:extLst>
              <a:ext uri="{FF2B5EF4-FFF2-40B4-BE49-F238E27FC236}">
                <a16:creationId xmlns:a16="http://schemas.microsoft.com/office/drawing/2014/main" id="{D7C48902-50B0-4C6E-90CD-8F92E32782CE}"/>
              </a:ext>
            </a:extLst>
          </p:cNvPr>
          <p:cNvSpPr/>
          <p:nvPr/>
        </p:nvSpPr>
        <p:spPr>
          <a:xfrm>
            <a:off x="5541963" y="2035154"/>
            <a:ext cx="5626800" cy="3374015"/>
          </a:xfrm>
          <a:prstGeom prst="rect">
            <a:avLst/>
          </a:prstGeom>
          <a:solidFill>
            <a:schemeClr val="bg1">
              <a:lumMod val="75000"/>
            </a:schemeClr>
          </a:solidFill>
        </p:spPr>
        <p:txBody>
          <a:bodyPr rtlCol="0" anchor="ctr"/>
          <a:lstStyle/>
          <a:p>
            <a:pPr algn="ctr"/>
            <a:r>
              <a:rPr lang="en-GB" dirty="0"/>
              <a:t>Please </a:t>
            </a:r>
            <a:r>
              <a:rPr lang="en-GB" dirty="0">
                <a:hlinkClick r:id="rId5"/>
              </a:rPr>
              <a:t>contact us</a:t>
            </a:r>
            <a:r>
              <a:rPr lang="en-GB" dirty="0"/>
              <a:t> for full video content</a:t>
            </a:r>
          </a:p>
        </p:txBody>
      </p:sp>
      <p:sp>
        <p:nvSpPr>
          <p:cNvPr id="3" name="Slide Number Placeholder 2">
            <a:extLst>
              <a:ext uri="{FF2B5EF4-FFF2-40B4-BE49-F238E27FC236}">
                <a16:creationId xmlns:a16="http://schemas.microsoft.com/office/drawing/2014/main" id="{089E6893-802A-41F2-BA0A-D241BCA0F8FF}"/>
              </a:ext>
            </a:extLst>
          </p:cNvPr>
          <p:cNvSpPr>
            <a:spLocks noGrp="1"/>
          </p:cNvSpPr>
          <p:nvPr>
            <p:ph type="sldNum" sz="quarter" idx="10"/>
          </p:nvPr>
        </p:nvSpPr>
        <p:spPr/>
        <p:txBody>
          <a:bodyPr/>
          <a:lstStyle/>
          <a:p>
            <a:fld id="{4034BEE3-566C-4068-A777-C3A4762E861B}" type="slidenum">
              <a:rPr lang="en-GB" smtClean="0"/>
              <a:pPr/>
              <a:t>4</a:t>
            </a:fld>
            <a:endParaRPr lang="en-GB"/>
          </a:p>
        </p:txBody>
      </p:sp>
    </p:spTree>
    <p:extLst>
      <p:ext uri="{BB962C8B-B14F-4D97-AF65-F5344CB8AC3E}">
        <p14:creationId xmlns:p14="http://schemas.microsoft.com/office/powerpoint/2010/main" val="275015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9B3D839-3197-44D8-90F1-65C68BF7CA7E}"/>
              </a:ext>
            </a:extLst>
          </p:cNvPr>
          <p:cNvSpPr txBox="1">
            <a:spLocks/>
          </p:cNvSpPr>
          <p:nvPr/>
        </p:nvSpPr>
        <p:spPr>
          <a:xfrm>
            <a:off x="359999" y="430718"/>
            <a:ext cx="11466875" cy="403200"/>
          </a:xfrm>
          <a:prstGeom prst="rect">
            <a:avLst/>
          </a:prstGeom>
        </p:spPr>
        <p:txBody>
          <a:bodyPr anchor="t"/>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endParaRPr lang="en-GB"/>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5</a:t>
            </a:fld>
            <a:endParaRPr lang="en-GB" sz="1000">
              <a:solidFill>
                <a:schemeClr val="bg1"/>
              </a:solidFill>
              <a:latin typeface="Arial"/>
            </a:endParaRPr>
          </a:p>
        </p:txBody>
      </p:sp>
      <p:sp>
        <p:nvSpPr>
          <p:cNvPr id="3" name="Title 2">
            <a:extLst>
              <a:ext uri="{FF2B5EF4-FFF2-40B4-BE49-F238E27FC236}">
                <a16:creationId xmlns:a16="http://schemas.microsoft.com/office/drawing/2014/main" id="{DD369873-AF07-45AF-86D7-C0AEBC3AF436}"/>
              </a:ext>
            </a:extLst>
          </p:cNvPr>
          <p:cNvSpPr>
            <a:spLocks noGrp="1"/>
          </p:cNvSpPr>
          <p:nvPr>
            <p:ph type="title"/>
          </p:nvPr>
        </p:nvSpPr>
        <p:spPr>
          <a:xfrm>
            <a:off x="359999" y="430718"/>
            <a:ext cx="11466875" cy="403200"/>
          </a:xfrm>
        </p:spPr>
        <p:txBody>
          <a:bodyPr/>
          <a:lstStyle/>
          <a:p>
            <a:r>
              <a:rPr lang="en-GB" dirty="0"/>
              <a:t>Each week we will track changes across a range of key attitudes</a:t>
            </a:r>
          </a:p>
        </p:txBody>
      </p:sp>
      <p:sp>
        <p:nvSpPr>
          <p:cNvPr id="4" name="Text Placeholder 3">
            <a:extLst>
              <a:ext uri="{FF2B5EF4-FFF2-40B4-BE49-F238E27FC236}">
                <a16:creationId xmlns:a16="http://schemas.microsoft.com/office/drawing/2014/main" id="{47F7F3A8-08B5-46DB-AFF4-D6B4A13C3D40}"/>
              </a:ext>
            </a:extLst>
          </p:cNvPr>
          <p:cNvSpPr>
            <a:spLocks noGrp="1"/>
          </p:cNvSpPr>
          <p:nvPr>
            <p:ph type="body" sz="quarter" idx="13"/>
          </p:nvPr>
        </p:nvSpPr>
        <p:spPr>
          <a:xfrm>
            <a:off x="377296" y="910800"/>
            <a:ext cx="10900304" cy="396000"/>
          </a:xfrm>
        </p:spPr>
        <p:txBody>
          <a:bodyPr/>
          <a:lstStyle/>
          <a:p>
            <a:r>
              <a:rPr lang="en-GB" sz="1800" i="1" dirty="0"/>
              <a:t>Baseline measure reveals wide disparity around impact on immediate finances but near universal concern about longer-term impacts on the economy</a:t>
            </a:r>
            <a:r>
              <a:rPr lang="en-GB" sz="1800" dirty="0"/>
              <a:t>​</a:t>
            </a:r>
          </a:p>
        </p:txBody>
      </p:sp>
      <p:pic>
        <p:nvPicPr>
          <p:cNvPr id="19" name="Graphic 18">
            <a:extLst>
              <a:ext uri="{FF2B5EF4-FFF2-40B4-BE49-F238E27FC236}">
                <a16:creationId xmlns:a16="http://schemas.microsoft.com/office/drawing/2014/main" id="{FBB3242A-1639-4E13-8F33-E7F4F21337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5363" y="266875"/>
            <a:ext cx="381000" cy="876300"/>
          </a:xfrm>
          <a:prstGeom prst="rect">
            <a:avLst/>
          </a:prstGeom>
        </p:spPr>
      </p:pic>
      <p:graphicFrame>
        <p:nvGraphicFramePr>
          <p:cNvPr id="12" name="Chart 11">
            <a:extLst>
              <a:ext uri="{FF2B5EF4-FFF2-40B4-BE49-F238E27FC236}">
                <a16:creationId xmlns:a16="http://schemas.microsoft.com/office/drawing/2014/main" id="{ADA94A60-8C81-4F48-A379-AE197648B1AE}"/>
              </a:ext>
            </a:extLst>
          </p:cNvPr>
          <p:cNvGraphicFramePr>
            <a:graphicFrameLocks/>
          </p:cNvGraphicFramePr>
          <p:nvPr>
            <p:extLst>
              <p:ext uri="{D42A27DB-BD31-4B8C-83A1-F6EECF244321}">
                <p14:modId xmlns:p14="http://schemas.microsoft.com/office/powerpoint/2010/main" val="1761822817"/>
              </p:ext>
            </p:extLst>
          </p:nvPr>
        </p:nvGraphicFramePr>
        <p:xfrm>
          <a:off x="-2880" y="1733056"/>
          <a:ext cx="12192000" cy="4283968"/>
        </p:xfrm>
        <a:graphic>
          <a:graphicData uri="http://schemas.openxmlformats.org/drawingml/2006/chart">
            <c:chart xmlns:c="http://schemas.openxmlformats.org/drawingml/2006/chart" xmlns:r="http://schemas.openxmlformats.org/officeDocument/2006/relationships" r:id="rId5"/>
          </a:graphicData>
        </a:graphic>
      </p:graphicFrame>
      <p:sp>
        <p:nvSpPr>
          <p:cNvPr id="5" name="Slide Number Placeholder 4">
            <a:extLst>
              <a:ext uri="{FF2B5EF4-FFF2-40B4-BE49-F238E27FC236}">
                <a16:creationId xmlns:a16="http://schemas.microsoft.com/office/drawing/2014/main" id="{038D8582-673A-4435-898D-7B46575095EA}"/>
              </a:ext>
            </a:extLst>
          </p:cNvPr>
          <p:cNvSpPr>
            <a:spLocks noGrp="1"/>
          </p:cNvSpPr>
          <p:nvPr>
            <p:ph type="sldNum" sz="quarter" idx="10"/>
          </p:nvPr>
        </p:nvSpPr>
        <p:spPr/>
        <p:txBody>
          <a:bodyPr/>
          <a:lstStyle/>
          <a:p>
            <a:fld id="{4034BEE3-566C-4068-A777-C3A4762E861B}" type="slidenum">
              <a:rPr lang="en-GB" smtClean="0"/>
              <a:pPr/>
              <a:t>5</a:t>
            </a:fld>
            <a:endParaRPr lang="en-GB"/>
          </a:p>
        </p:txBody>
      </p:sp>
    </p:spTree>
    <p:extLst>
      <p:ext uri="{BB962C8B-B14F-4D97-AF65-F5344CB8AC3E}">
        <p14:creationId xmlns:p14="http://schemas.microsoft.com/office/powerpoint/2010/main" val="15310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1F5B7A-0D2D-45C5-AE60-3F347AB17272}"/>
              </a:ext>
            </a:extLst>
          </p:cNvPr>
          <p:cNvSpPr>
            <a:spLocks noGrp="1"/>
          </p:cNvSpPr>
          <p:nvPr>
            <p:ph type="title"/>
          </p:nvPr>
        </p:nvSpPr>
        <p:spPr/>
        <p:txBody>
          <a:bodyPr/>
          <a:lstStyle/>
          <a:p>
            <a:r>
              <a:rPr lang="en-GB" dirty="0"/>
              <a:t>Discussion boards encourage sharing around topical issues</a:t>
            </a:r>
            <a:br>
              <a:rPr lang="en-GB" dirty="0"/>
            </a:br>
            <a:endParaRPr lang="en-GB" dirty="0"/>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6</a:t>
            </a:fld>
            <a:endParaRPr lang="en-GB" sz="1000">
              <a:solidFill>
                <a:schemeClr val="bg1"/>
              </a:solidFill>
              <a:latin typeface="Arial"/>
            </a:endParaRPr>
          </a:p>
        </p:txBody>
      </p:sp>
      <p:sp>
        <p:nvSpPr>
          <p:cNvPr id="26" name="Speech Bubble: Rectangle with Corners Rounded 25">
            <a:extLst>
              <a:ext uri="{FF2B5EF4-FFF2-40B4-BE49-F238E27FC236}">
                <a16:creationId xmlns:a16="http://schemas.microsoft.com/office/drawing/2014/main" id="{D64A615F-DC28-4AD6-B31D-6346B768F898}"/>
              </a:ext>
            </a:extLst>
          </p:cNvPr>
          <p:cNvSpPr/>
          <p:nvPr/>
        </p:nvSpPr>
        <p:spPr>
          <a:xfrm>
            <a:off x="1945179" y="1859243"/>
            <a:ext cx="9539785" cy="867164"/>
          </a:xfrm>
          <a:prstGeom prst="wedgeRoundRectCallout">
            <a:avLst>
              <a:gd name="adj1" fmla="val -53810"/>
              <a:gd name="adj2" fmla="val -4402"/>
              <a:gd name="adj3" fmla="val 16667"/>
            </a:avLst>
          </a:prstGeom>
          <a:solidFill>
            <a:schemeClr val="accent1">
              <a:lumMod val="20000"/>
              <a:lumOff val="80000"/>
            </a:schemeClr>
          </a:solidFill>
        </p:spPr>
        <p:txBody>
          <a:bodyPr rtlCol="0" anchor="ctr"/>
          <a:lstStyle/>
          <a:p>
            <a:r>
              <a:rPr lang="en-GB" sz="1600" i="1" dirty="0"/>
              <a:t>Children returning to school is the first step in people returning to work. At this stage they are clearly floating an idea to gauge public response. With the best will my wife and I, both still working full time from home, are not giving our five year old daughter the education and social experiences she needs. School does. And we cannot work to the best of our ability whilst also caring for her.  </a:t>
            </a:r>
          </a:p>
          <a:p>
            <a:r>
              <a:rPr lang="en-US" sz="1600" dirty="0">
                <a:latin typeface="+mj-lt"/>
              </a:rPr>
              <a:t>								</a:t>
            </a:r>
            <a:r>
              <a:rPr lang="en-US" sz="1600" dirty="0"/>
              <a:t>Male, SME owner</a:t>
            </a:r>
            <a:r>
              <a:rPr lang="en-US" sz="1400" dirty="0">
                <a:latin typeface="+mj-lt"/>
              </a:rPr>
              <a:t>	</a:t>
            </a:r>
            <a:endParaRPr lang="en-GB" sz="1600" dirty="0">
              <a:latin typeface="+mj-lt"/>
            </a:endParaRPr>
          </a:p>
        </p:txBody>
      </p:sp>
      <p:sp>
        <p:nvSpPr>
          <p:cNvPr id="27" name="Speech Bubble: Rectangle with Corners Rounded 26">
            <a:extLst>
              <a:ext uri="{FF2B5EF4-FFF2-40B4-BE49-F238E27FC236}">
                <a16:creationId xmlns:a16="http://schemas.microsoft.com/office/drawing/2014/main" id="{8E3639E9-4405-45C4-B8E5-ADB2755A6E8D}"/>
              </a:ext>
            </a:extLst>
          </p:cNvPr>
          <p:cNvSpPr/>
          <p:nvPr/>
        </p:nvSpPr>
        <p:spPr>
          <a:xfrm>
            <a:off x="590550" y="2892930"/>
            <a:ext cx="9539785" cy="1421584"/>
          </a:xfrm>
          <a:prstGeom prst="wedgeRoundRectCallout">
            <a:avLst>
              <a:gd name="adj1" fmla="val 55809"/>
              <a:gd name="adj2" fmla="val -16"/>
              <a:gd name="adj3" fmla="val 16667"/>
            </a:avLst>
          </a:prstGeom>
          <a:solidFill>
            <a:schemeClr val="accent1">
              <a:lumMod val="20000"/>
              <a:lumOff val="80000"/>
            </a:schemeClr>
          </a:solidFill>
        </p:spPr>
        <p:txBody>
          <a:bodyPr rtlCol="0" anchor="ctr"/>
          <a:lstStyle/>
          <a:p>
            <a:pPr fontAlgn="base"/>
            <a:r>
              <a:rPr lang="en-GB" sz="1600" i="1" dirty="0"/>
              <a:t>I think schools should stay closed until September. It’s too soon to be thinking of re opening schools.  We could get a second wave of the virus. Why risk it? My daughter has said she’s not going to let her children go back until September. she could be fined but she doesn’t care. She’s happy to home school them and they’re doing ok. I don’t blame her.</a:t>
            </a:r>
          </a:p>
          <a:p>
            <a:pPr algn="r" fontAlgn="base"/>
            <a:r>
              <a:rPr lang="en-US" sz="1600" dirty="0"/>
              <a:t>Female, 60+, North</a:t>
            </a:r>
            <a:endParaRPr lang="en-GB" sz="1400" dirty="0">
              <a:latin typeface="+mj-lt"/>
            </a:endParaRPr>
          </a:p>
        </p:txBody>
      </p:sp>
      <p:sp>
        <p:nvSpPr>
          <p:cNvPr id="28" name="Speech Bubble: Rectangle with Corners Rounded 27">
            <a:extLst>
              <a:ext uri="{FF2B5EF4-FFF2-40B4-BE49-F238E27FC236}">
                <a16:creationId xmlns:a16="http://schemas.microsoft.com/office/drawing/2014/main" id="{FC5347D8-9B49-4DF7-97CB-DAD301AA787E}"/>
              </a:ext>
            </a:extLst>
          </p:cNvPr>
          <p:cNvSpPr/>
          <p:nvPr/>
        </p:nvSpPr>
        <p:spPr>
          <a:xfrm>
            <a:off x="1945179" y="4534088"/>
            <a:ext cx="9539785" cy="1421584"/>
          </a:xfrm>
          <a:prstGeom prst="wedgeRoundRectCallout">
            <a:avLst>
              <a:gd name="adj1" fmla="val -54333"/>
              <a:gd name="adj2" fmla="val -2940"/>
              <a:gd name="adj3" fmla="val 16667"/>
            </a:avLst>
          </a:prstGeom>
          <a:solidFill>
            <a:schemeClr val="accent1">
              <a:lumMod val="20000"/>
              <a:lumOff val="80000"/>
            </a:schemeClr>
          </a:solidFill>
        </p:spPr>
        <p:txBody>
          <a:bodyPr rtlCol="0" anchor="ctr"/>
          <a:lstStyle/>
          <a:p>
            <a:pPr fontAlgn="base"/>
            <a:r>
              <a:rPr lang="en-GB" sz="1600" i="1" dirty="0"/>
              <a:t>This can only work with a reduced number of pupils and staff in order to minimise the risk.  Both my wife and I work in schools and have both been working some days. Kids are kids, and it is very difficult for them even if there are only a handful in school to keep to social distancing. At this stage, I would avoid against anything other than a September restart, with these dates confirmed hopefully somewhere around June so that a proper plan for each school can be outlined.</a:t>
            </a:r>
          </a:p>
          <a:p>
            <a:pPr algn="r" fontAlgn="base"/>
            <a:r>
              <a:rPr lang="en-US" sz="1600" dirty="0"/>
              <a:t>Male, Family, </a:t>
            </a:r>
            <a:r>
              <a:rPr lang="en-US" sz="1600" dirty="0" err="1"/>
              <a:t>Mids</a:t>
            </a:r>
            <a:endParaRPr lang="en-GB" dirty="0"/>
          </a:p>
        </p:txBody>
      </p:sp>
      <p:sp>
        <p:nvSpPr>
          <p:cNvPr id="5" name="Text Placeholder 4">
            <a:extLst>
              <a:ext uri="{FF2B5EF4-FFF2-40B4-BE49-F238E27FC236}">
                <a16:creationId xmlns:a16="http://schemas.microsoft.com/office/drawing/2014/main" id="{9F7EA6C2-1F02-47E4-A10C-389269E55395}"/>
              </a:ext>
            </a:extLst>
          </p:cNvPr>
          <p:cNvSpPr>
            <a:spLocks noGrp="1"/>
          </p:cNvSpPr>
          <p:nvPr>
            <p:ph type="body" sz="quarter" idx="13"/>
          </p:nvPr>
        </p:nvSpPr>
        <p:spPr/>
        <p:txBody>
          <a:bodyPr/>
          <a:lstStyle/>
          <a:p>
            <a:r>
              <a:rPr lang="en-GB" sz="1800" i="1" dirty="0"/>
              <a:t>Live topics at the moment include the timing of school </a:t>
            </a:r>
            <a:r>
              <a:rPr lang="en-GB" sz="1800" i="1" dirty="0" err="1"/>
              <a:t>reopenings</a:t>
            </a:r>
            <a:r>
              <a:rPr lang="en-GB" sz="1800" i="1" dirty="0"/>
              <a:t> in England, with both parents and         teachers expressing concerns about a June date</a:t>
            </a:r>
          </a:p>
          <a:p>
            <a:endParaRPr lang="en-GB" sz="1800" dirty="0"/>
          </a:p>
        </p:txBody>
      </p:sp>
      <p:pic>
        <p:nvPicPr>
          <p:cNvPr id="22" name="Graphic 21">
            <a:extLst>
              <a:ext uri="{FF2B5EF4-FFF2-40B4-BE49-F238E27FC236}">
                <a16:creationId xmlns:a16="http://schemas.microsoft.com/office/drawing/2014/main" id="{F4DD4696-4AE0-4440-9EDC-7055CC5339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99" y="1800650"/>
            <a:ext cx="838200" cy="876300"/>
          </a:xfrm>
          <a:prstGeom prst="rect">
            <a:avLst/>
          </a:prstGeom>
        </p:spPr>
      </p:pic>
      <p:pic>
        <p:nvPicPr>
          <p:cNvPr id="29" name="Graphic 28">
            <a:extLst>
              <a:ext uri="{FF2B5EF4-FFF2-40B4-BE49-F238E27FC236}">
                <a16:creationId xmlns:a16="http://schemas.microsoft.com/office/drawing/2014/main" id="{C9F2597A-7DB4-485E-B330-6D45E7D57C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63250" y="3383623"/>
            <a:ext cx="838200" cy="876300"/>
          </a:xfrm>
          <a:prstGeom prst="rect">
            <a:avLst/>
          </a:prstGeom>
        </p:spPr>
      </p:pic>
      <p:pic>
        <p:nvPicPr>
          <p:cNvPr id="30" name="Graphic 29">
            <a:extLst>
              <a:ext uri="{FF2B5EF4-FFF2-40B4-BE49-F238E27FC236}">
                <a16:creationId xmlns:a16="http://schemas.microsoft.com/office/drawing/2014/main" id="{9C79A37D-5555-4A43-A456-417A3F5C3F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99" y="4904798"/>
            <a:ext cx="838200" cy="876300"/>
          </a:xfrm>
          <a:prstGeom prst="rect">
            <a:avLst/>
          </a:prstGeom>
        </p:spPr>
      </p:pic>
      <p:pic>
        <p:nvPicPr>
          <p:cNvPr id="17" name="Graphic 16">
            <a:extLst>
              <a:ext uri="{FF2B5EF4-FFF2-40B4-BE49-F238E27FC236}">
                <a16:creationId xmlns:a16="http://schemas.microsoft.com/office/drawing/2014/main" id="{88C296D5-D9C4-4EDA-8000-FF02D99D1B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27783" y="211525"/>
            <a:ext cx="838220" cy="838220"/>
          </a:xfrm>
          <a:prstGeom prst="rect">
            <a:avLst/>
          </a:prstGeom>
        </p:spPr>
      </p:pic>
      <p:sp>
        <p:nvSpPr>
          <p:cNvPr id="6" name="Slide Number Placeholder 5">
            <a:extLst>
              <a:ext uri="{FF2B5EF4-FFF2-40B4-BE49-F238E27FC236}">
                <a16:creationId xmlns:a16="http://schemas.microsoft.com/office/drawing/2014/main" id="{60A5E7EA-8B98-4CCE-8298-8DD56A9E6B87}"/>
              </a:ext>
            </a:extLst>
          </p:cNvPr>
          <p:cNvSpPr>
            <a:spLocks noGrp="1"/>
          </p:cNvSpPr>
          <p:nvPr>
            <p:ph type="sldNum" sz="quarter" idx="10"/>
          </p:nvPr>
        </p:nvSpPr>
        <p:spPr/>
        <p:txBody>
          <a:bodyPr/>
          <a:lstStyle/>
          <a:p>
            <a:fld id="{4034BEE3-566C-4068-A777-C3A4762E861B}" type="slidenum">
              <a:rPr lang="en-GB" smtClean="0"/>
              <a:pPr/>
              <a:t>6</a:t>
            </a:fld>
            <a:endParaRPr lang="en-GB"/>
          </a:p>
        </p:txBody>
      </p:sp>
    </p:spTree>
    <p:extLst>
      <p:ext uri="{BB962C8B-B14F-4D97-AF65-F5344CB8AC3E}">
        <p14:creationId xmlns:p14="http://schemas.microsoft.com/office/powerpoint/2010/main" val="49663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1F5B7A-0D2D-45C5-AE60-3F347AB17272}"/>
              </a:ext>
            </a:extLst>
          </p:cNvPr>
          <p:cNvSpPr>
            <a:spLocks noGrp="1"/>
          </p:cNvSpPr>
          <p:nvPr>
            <p:ph type="title"/>
          </p:nvPr>
        </p:nvSpPr>
        <p:spPr/>
        <p:txBody>
          <a:bodyPr/>
          <a:lstStyle/>
          <a:p>
            <a:r>
              <a:rPr lang="en-GB" dirty="0"/>
              <a:t>Discussion boards encourage sharing around topical issues</a:t>
            </a:r>
            <a:br>
              <a:rPr lang="en-GB" dirty="0"/>
            </a:br>
            <a:br>
              <a:rPr lang="en-GB" dirty="0"/>
            </a:br>
            <a:endParaRPr lang="en-GB" dirty="0"/>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7</a:t>
            </a:fld>
            <a:endParaRPr lang="en-GB" sz="1000">
              <a:solidFill>
                <a:schemeClr val="bg1"/>
              </a:solidFill>
              <a:latin typeface="Arial"/>
            </a:endParaRPr>
          </a:p>
        </p:txBody>
      </p:sp>
      <p:sp>
        <p:nvSpPr>
          <p:cNvPr id="26" name="Speech Bubble: Rectangle with Corners Rounded 25">
            <a:extLst>
              <a:ext uri="{FF2B5EF4-FFF2-40B4-BE49-F238E27FC236}">
                <a16:creationId xmlns:a16="http://schemas.microsoft.com/office/drawing/2014/main" id="{D64A615F-DC28-4AD6-B31D-6346B768F898}"/>
              </a:ext>
            </a:extLst>
          </p:cNvPr>
          <p:cNvSpPr/>
          <p:nvPr/>
        </p:nvSpPr>
        <p:spPr>
          <a:xfrm>
            <a:off x="1945179" y="1859243"/>
            <a:ext cx="9539785" cy="867164"/>
          </a:xfrm>
          <a:prstGeom prst="wedgeRoundRectCallout">
            <a:avLst>
              <a:gd name="adj1" fmla="val -53810"/>
              <a:gd name="adj2" fmla="val -4402"/>
              <a:gd name="adj3" fmla="val 16667"/>
            </a:avLst>
          </a:prstGeom>
          <a:solidFill>
            <a:schemeClr val="accent1">
              <a:lumMod val="20000"/>
              <a:lumOff val="80000"/>
            </a:schemeClr>
          </a:solidFill>
        </p:spPr>
        <p:txBody>
          <a:bodyPr rtlCol="0" anchor="ctr"/>
          <a:lstStyle/>
          <a:p>
            <a:pPr fontAlgn="base"/>
            <a:r>
              <a:rPr lang="en-GB" sz="1600" i="1" dirty="0"/>
              <a:t>I noticed when I passed the Range today whilst out for a bike ride that the carpark was almost full, most of the time I pass it is less that 1/4 full. This is in my view is evidence that people are starting to relax and slip into a false sense of security.</a:t>
            </a:r>
            <a:endParaRPr lang="en-US" sz="1600" i="1" dirty="0">
              <a:latin typeface="+mj-lt"/>
            </a:endParaRPr>
          </a:p>
          <a:p>
            <a:pPr algn="r" fontAlgn="base"/>
            <a:r>
              <a:rPr lang="en-US" sz="1600" dirty="0"/>
              <a:t>Male, Family, </a:t>
            </a:r>
            <a:r>
              <a:rPr lang="en-US" sz="1600" dirty="0" err="1"/>
              <a:t>Mids</a:t>
            </a:r>
            <a:endParaRPr lang="en-GB" sz="1600" dirty="0">
              <a:latin typeface="+mj-lt"/>
            </a:endParaRPr>
          </a:p>
        </p:txBody>
      </p:sp>
      <p:sp>
        <p:nvSpPr>
          <p:cNvPr id="27" name="Speech Bubble: Rectangle with Corners Rounded 26">
            <a:extLst>
              <a:ext uri="{FF2B5EF4-FFF2-40B4-BE49-F238E27FC236}">
                <a16:creationId xmlns:a16="http://schemas.microsoft.com/office/drawing/2014/main" id="{8E3639E9-4405-45C4-B8E5-ADB2755A6E8D}"/>
              </a:ext>
            </a:extLst>
          </p:cNvPr>
          <p:cNvSpPr/>
          <p:nvPr/>
        </p:nvSpPr>
        <p:spPr>
          <a:xfrm>
            <a:off x="590550" y="2892930"/>
            <a:ext cx="9539785" cy="1421584"/>
          </a:xfrm>
          <a:prstGeom prst="wedgeRoundRectCallout">
            <a:avLst>
              <a:gd name="adj1" fmla="val 55809"/>
              <a:gd name="adj2" fmla="val -16"/>
              <a:gd name="adj3" fmla="val 16667"/>
            </a:avLst>
          </a:prstGeom>
          <a:solidFill>
            <a:schemeClr val="accent1">
              <a:lumMod val="20000"/>
              <a:lumOff val="80000"/>
            </a:schemeClr>
          </a:solidFill>
        </p:spPr>
        <p:txBody>
          <a:bodyPr rtlCol="0" anchor="ctr"/>
          <a:lstStyle/>
          <a:p>
            <a:pPr fontAlgn="base">
              <a:spcAft>
                <a:spcPts val="600"/>
              </a:spcAft>
            </a:pPr>
            <a:r>
              <a:rPr lang="en-GB" sz="1600" i="1" dirty="0"/>
              <a:t>It does make sense, the majority of people  are adhering  to the practices, but the worry is as soon as they start lifting the restrictions  we will  get people who wont carry on with them and just go about as before, that is what is scary  about lifting them to soon,  and  risk a second peak in the pandemic</a:t>
            </a:r>
          </a:p>
          <a:p>
            <a:pPr algn="r" fontAlgn="base"/>
            <a:r>
              <a:rPr lang="en-US" sz="1600" dirty="0"/>
              <a:t>Female, pre-family, South</a:t>
            </a:r>
            <a:endParaRPr lang="en-GB" sz="1400" dirty="0">
              <a:latin typeface="+mj-lt"/>
            </a:endParaRPr>
          </a:p>
        </p:txBody>
      </p:sp>
      <p:sp>
        <p:nvSpPr>
          <p:cNvPr id="28" name="Speech Bubble: Rectangle with Corners Rounded 27">
            <a:extLst>
              <a:ext uri="{FF2B5EF4-FFF2-40B4-BE49-F238E27FC236}">
                <a16:creationId xmlns:a16="http://schemas.microsoft.com/office/drawing/2014/main" id="{FC5347D8-9B49-4DF7-97CB-DAD301AA787E}"/>
              </a:ext>
            </a:extLst>
          </p:cNvPr>
          <p:cNvSpPr/>
          <p:nvPr/>
        </p:nvSpPr>
        <p:spPr>
          <a:xfrm>
            <a:off x="1945179" y="4497512"/>
            <a:ext cx="9539785" cy="1421584"/>
          </a:xfrm>
          <a:prstGeom prst="wedgeRoundRectCallout">
            <a:avLst>
              <a:gd name="adj1" fmla="val -54333"/>
              <a:gd name="adj2" fmla="val -2940"/>
              <a:gd name="adj3" fmla="val 16667"/>
            </a:avLst>
          </a:prstGeom>
          <a:solidFill>
            <a:schemeClr val="accent1">
              <a:lumMod val="20000"/>
              <a:lumOff val="80000"/>
            </a:schemeClr>
          </a:solidFill>
        </p:spPr>
        <p:txBody>
          <a:bodyPr rtlCol="0" anchor="ctr"/>
          <a:lstStyle/>
          <a:p>
            <a:pPr fontAlgn="base">
              <a:spcAft>
                <a:spcPts val="600"/>
              </a:spcAft>
            </a:pPr>
            <a:r>
              <a:rPr lang="en-GB" sz="1600" i="1" dirty="0"/>
              <a:t>Normal as we knew it, is quite a way away still. That said, I can see lockdown restrictions being removed slowly but surely. People will go back to work if social distancing can be maintained at a certain level, and certain ages of children will return to school. I just hope we don't do it to soon and to quickly.</a:t>
            </a:r>
          </a:p>
          <a:p>
            <a:pPr algn="r" fontAlgn="base"/>
            <a:r>
              <a:rPr lang="en-US" sz="1600" dirty="0"/>
              <a:t>Female, 60+, London</a:t>
            </a:r>
            <a:endParaRPr lang="en-GB" dirty="0"/>
          </a:p>
        </p:txBody>
      </p:sp>
      <p:sp>
        <p:nvSpPr>
          <p:cNvPr id="5" name="Text Placeholder 4">
            <a:extLst>
              <a:ext uri="{FF2B5EF4-FFF2-40B4-BE49-F238E27FC236}">
                <a16:creationId xmlns:a16="http://schemas.microsoft.com/office/drawing/2014/main" id="{9F7EA6C2-1F02-47E4-A10C-389269E55395}"/>
              </a:ext>
            </a:extLst>
          </p:cNvPr>
          <p:cNvSpPr>
            <a:spLocks noGrp="1"/>
          </p:cNvSpPr>
          <p:nvPr>
            <p:ph type="body" sz="quarter" idx="13"/>
          </p:nvPr>
        </p:nvSpPr>
        <p:spPr/>
        <p:txBody>
          <a:bodyPr/>
          <a:lstStyle/>
          <a:p>
            <a:r>
              <a:rPr lang="en-GB" sz="1800" i="1" dirty="0"/>
              <a:t>Discussions also show broad social agreement with social distancing measures, alongside concerns                     about the extent to which a relaxation of lockdown measures risk a ‘second wave’</a:t>
            </a:r>
          </a:p>
          <a:p>
            <a:endParaRPr lang="en-GB" sz="1800" dirty="0"/>
          </a:p>
        </p:txBody>
      </p:sp>
      <p:pic>
        <p:nvPicPr>
          <p:cNvPr id="22" name="Graphic 21">
            <a:extLst>
              <a:ext uri="{FF2B5EF4-FFF2-40B4-BE49-F238E27FC236}">
                <a16:creationId xmlns:a16="http://schemas.microsoft.com/office/drawing/2014/main" id="{F4DD4696-4AE0-4440-9EDC-7055CC5339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99" y="1800650"/>
            <a:ext cx="838200" cy="876300"/>
          </a:xfrm>
          <a:prstGeom prst="rect">
            <a:avLst/>
          </a:prstGeom>
        </p:spPr>
      </p:pic>
      <p:pic>
        <p:nvPicPr>
          <p:cNvPr id="29" name="Graphic 28">
            <a:extLst>
              <a:ext uri="{FF2B5EF4-FFF2-40B4-BE49-F238E27FC236}">
                <a16:creationId xmlns:a16="http://schemas.microsoft.com/office/drawing/2014/main" id="{C9F2597A-7DB4-485E-B330-6D45E7D57C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63250" y="3383623"/>
            <a:ext cx="838200" cy="876300"/>
          </a:xfrm>
          <a:prstGeom prst="rect">
            <a:avLst/>
          </a:prstGeom>
        </p:spPr>
      </p:pic>
      <p:pic>
        <p:nvPicPr>
          <p:cNvPr id="30" name="Graphic 29">
            <a:extLst>
              <a:ext uri="{FF2B5EF4-FFF2-40B4-BE49-F238E27FC236}">
                <a16:creationId xmlns:a16="http://schemas.microsoft.com/office/drawing/2014/main" id="{9C79A37D-5555-4A43-A456-417A3F5C3F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99" y="4904798"/>
            <a:ext cx="838200" cy="876300"/>
          </a:xfrm>
          <a:prstGeom prst="rect">
            <a:avLst/>
          </a:prstGeom>
        </p:spPr>
      </p:pic>
      <p:pic>
        <p:nvPicPr>
          <p:cNvPr id="17" name="Graphic 16">
            <a:extLst>
              <a:ext uri="{FF2B5EF4-FFF2-40B4-BE49-F238E27FC236}">
                <a16:creationId xmlns:a16="http://schemas.microsoft.com/office/drawing/2014/main" id="{88C296D5-D9C4-4EDA-8000-FF02D99D1B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27783" y="211525"/>
            <a:ext cx="838220" cy="838220"/>
          </a:xfrm>
          <a:prstGeom prst="rect">
            <a:avLst/>
          </a:prstGeom>
        </p:spPr>
      </p:pic>
      <p:sp>
        <p:nvSpPr>
          <p:cNvPr id="6" name="Slide Number Placeholder 5">
            <a:extLst>
              <a:ext uri="{FF2B5EF4-FFF2-40B4-BE49-F238E27FC236}">
                <a16:creationId xmlns:a16="http://schemas.microsoft.com/office/drawing/2014/main" id="{B81E4533-0234-4644-A2AA-38FF4B9CC524}"/>
              </a:ext>
            </a:extLst>
          </p:cNvPr>
          <p:cNvSpPr>
            <a:spLocks noGrp="1"/>
          </p:cNvSpPr>
          <p:nvPr>
            <p:ph type="sldNum" sz="quarter" idx="10"/>
          </p:nvPr>
        </p:nvSpPr>
        <p:spPr/>
        <p:txBody>
          <a:bodyPr/>
          <a:lstStyle/>
          <a:p>
            <a:fld id="{4034BEE3-566C-4068-A777-C3A4762E861B}" type="slidenum">
              <a:rPr lang="en-GB" smtClean="0"/>
              <a:pPr/>
              <a:t>7</a:t>
            </a:fld>
            <a:endParaRPr lang="en-GB"/>
          </a:p>
        </p:txBody>
      </p:sp>
    </p:spTree>
    <p:extLst>
      <p:ext uri="{BB962C8B-B14F-4D97-AF65-F5344CB8AC3E}">
        <p14:creationId xmlns:p14="http://schemas.microsoft.com/office/powerpoint/2010/main" val="193985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lear liquid pouring on person's hands">
            <a:extLst>
              <a:ext uri="{FF2B5EF4-FFF2-40B4-BE49-F238E27FC236}">
                <a16:creationId xmlns:a16="http://schemas.microsoft.com/office/drawing/2014/main" id="{12532835-1CEC-4B11-9035-A5EF813B0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3E242138-D902-4981-A308-61D0BC397DE9}"/>
              </a:ext>
            </a:extLst>
          </p:cNvPr>
          <p:cNvSpPr/>
          <p:nvPr>
            <p:custDataLst>
              <p:tags r:id="rId1"/>
            </p:custDataLst>
          </p:nvPr>
        </p:nvSpPr>
        <p:spPr>
          <a:xfrm flipH="1">
            <a:off x="9906000" y="0"/>
            <a:ext cx="2286000" cy="6858000"/>
          </a:xfrm>
          <a:prstGeom prst="rect">
            <a:avLst/>
          </a:prstGeom>
          <a:gradFill flip="none" rotWithShape="1">
            <a:gsLst>
              <a:gs pos="0">
                <a:srgbClr val="000000">
                  <a:alpha val="30000"/>
                </a:srgbClr>
              </a:gs>
              <a:gs pos="100000">
                <a:srgbClr val="000000">
                  <a:alpha val="0"/>
                </a:srgbClr>
              </a:gs>
            </a:gsLst>
            <a:lin ang="0" scaled="1"/>
            <a:tileRect/>
          </a:gradFill>
        </p:spPr>
        <p:txBody>
          <a:bodyPr rtlCol="0" anchor="ctr"/>
          <a:lstStyle/>
          <a:p>
            <a:pPr algn="ctr"/>
            <a:endParaRPr lang="en-GB"/>
          </a:p>
        </p:txBody>
      </p:sp>
      <p:sp>
        <p:nvSpPr>
          <p:cNvPr id="10" name="Text Placeholder 9">
            <a:extLst>
              <a:ext uri="{FF2B5EF4-FFF2-40B4-BE49-F238E27FC236}">
                <a16:creationId xmlns:a16="http://schemas.microsoft.com/office/drawing/2014/main" id="{37EC80B9-A343-47A2-8509-364F0501DAAE}"/>
              </a:ext>
            </a:extLst>
          </p:cNvPr>
          <p:cNvSpPr>
            <a:spLocks noGrp="1"/>
          </p:cNvSpPr>
          <p:nvPr>
            <p:ph type="body" sz="quarter" idx="14"/>
          </p:nvPr>
        </p:nvSpPr>
        <p:spPr/>
        <p:txBody>
          <a:bodyPr/>
          <a:lstStyle/>
          <a:p>
            <a:r>
              <a:rPr lang="en-GB" sz="1800"/>
              <a:t>New activities launch every Friday and run for a week</a:t>
            </a:r>
          </a:p>
        </p:txBody>
      </p:sp>
      <p:sp>
        <p:nvSpPr>
          <p:cNvPr id="6" name="Title 5">
            <a:extLst>
              <a:ext uri="{FF2B5EF4-FFF2-40B4-BE49-F238E27FC236}">
                <a16:creationId xmlns:a16="http://schemas.microsoft.com/office/drawing/2014/main" id="{B3718722-4237-4671-B3F1-4101FC90F2C9}"/>
              </a:ext>
            </a:extLst>
          </p:cNvPr>
          <p:cNvSpPr>
            <a:spLocks noGrp="1"/>
          </p:cNvSpPr>
          <p:nvPr>
            <p:ph type="title"/>
          </p:nvPr>
        </p:nvSpPr>
        <p:spPr>
          <a:xfrm>
            <a:off x="359999" y="430718"/>
            <a:ext cx="11466875" cy="403200"/>
          </a:xfrm>
        </p:spPr>
        <p:txBody>
          <a:bodyPr/>
          <a:lstStyle/>
          <a:p>
            <a:r>
              <a:rPr lang="en-GB"/>
              <a:t>Upcoming topics</a:t>
            </a:r>
            <a:br>
              <a:rPr lang="en-GB"/>
            </a:br>
            <a:endParaRPr lang="en-GB"/>
          </a:p>
        </p:txBody>
      </p:sp>
      <p:sp>
        <p:nvSpPr>
          <p:cNvPr id="7" name="Content Placeholder 6">
            <a:extLst>
              <a:ext uri="{FF2B5EF4-FFF2-40B4-BE49-F238E27FC236}">
                <a16:creationId xmlns:a16="http://schemas.microsoft.com/office/drawing/2014/main" id="{67810EF5-78B6-4551-8F34-D8F49CD22627}"/>
              </a:ext>
            </a:extLst>
          </p:cNvPr>
          <p:cNvSpPr>
            <a:spLocks noGrp="1"/>
          </p:cNvSpPr>
          <p:nvPr>
            <p:ph sz="quarter" idx="12"/>
          </p:nvPr>
        </p:nvSpPr>
        <p:spPr>
          <a:xfrm>
            <a:off x="360362" y="1710000"/>
            <a:ext cx="6928712" cy="3999600"/>
          </a:xfrm>
        </p:spPr>
        <p:txBody>
          <a:bodyPr/>
          <a:lstStyle/>
          <a:p>
            <a:pPr marL="0" lvl="1" indent="0">
              <a:spcAft>
                <a:spcPts val="600"/>
              </a:spcAft>
              <a:buSzPct val="100000"/>
              <a:buNone/>
            </a:pPr>
            <a:r>
              <a:rPr lang="en-GB" b="1" dirty="0"/>
              <a:t>Bulletin 2:</a:t>
            </a:r>
            <a:r>
              <a:rPr lang="en-GB" dirty="0"/>
              <a:t> Anticipating life after lockdown</a:t>
            </a:r>
          </a:p>
          <a:p>
            <a:pPr marL="0" lvl="1" indent="0">
              <a:spcAft>
                <a:spcPts val="600"/>
              </a:spcAft>
              <a:buSzPct val="100000"/>
              <a:buNone/>
            </a:pPr>
            <a:r>
              <a:rPr lang="en-GB" b="1" dirty="0"/>
              <a:t>Bulletin 3:</a:t>
            </a:r>
            <a:r>
              <a:rPr lang="en-GB" dirty="0"/>
              <a:t> Trusted information sources and attitudes to scientific expertise</a:t>
            </a:r>
          </a:p>
          <a:p>
            <a:pPr marL="0" lvl="1" indent="-1225">
              <a:spcAft>
                <a:spcPts val="600"/>
              </a:spcAft>
              <a:buSzPct val="100000"/>
              <a:buNone/>
            </a:pPr>
            <a:endParaRPr lang="en-GB" dirty="0"/>
          </a:p>
          <a:p>
            <a:pPr marL="0" lvl="1" indent="-1225">
              <a:spcAft>
                <a:spcPts val="600"/>
              </a:spcAft>
              <a:buSzPct val="100000"/>
              <a:buNone/>
            </a:pPr>
            <a:r>
              <a:rPr lang="en-GB" dirty="0"/>
              <a:t>Planned coverage for future weeks includes…</a:t>
            </a:r>
          </a:p>
          <a:p>
            <a:pPr marL="463550" lvl="2" indent="-285750">
              <a:spcAft>
                <a:spcPts val="600"/>
              </a:spcAft>
              <a:buSzPct val="100000"/>
            </a:pPr>
            <a:r>
              <a:rPr lang="en-GB" i="1" dirty="0"/>
              <a:t>Attitudes to sustainability and the formation of new habits</a:t>
            </a:r>
          </a:p>
          <a:p>
            <a:pPr marL="463550" lvl="2" indent="-285750">
              <a:spcAft>
                <a:spcPts val="600"/>
              </a:spcAft>
              <a:buSzPct val="100000"/>
            </a:pPr>
            <a:r>
              <a:rPr lang="en-GB" i="1" dirty="0"/>
              <a:t>Views on wage inequality, precarity and welfare policy</a:t>
            </a:r>
          </a:p>
          <a:p>
            <a:pPr marL="0" lvl="1" indent="-1225">
              <a:spcAft>
                <a:spcPts val="600"/>
              </a:spcAft>
              <a:buSzPct val="100000"/>
              <a:buNone/>
            </a:pPr>
            <a:endParaRPr lang="en-GB" dirty="0"/>
          </a:p>
          <a:p>
            <a:r>
              <a:rPr lang="en-GB" dirty="0"/>
              <a:t>Please </a:t>
            </a:r>
            <a:r>
              <a:rPr lang="en-GB" dirty="0">
                <a:hlinkClick r:id="rId5"/>
              </a:rPr>
              <a:t>get in touch </a:t>
            </a:r>
            <a:r>
              <a:rPr lang="en-GB" dirty="0"/>
              <a:t>to discuss any topics or issues that you would like to see explored with the community in future weeks</a:t>
            </a:r>
          </a:p>
          <a:p>
            <a:endParaRPr lang="en-GB" dirty="0"/>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8</a:t>
            </a:fld>
            <a:endParaRPr lang="en-GB" sz="1000">
              <a:solidFill>
                <a:schemeClr val="bg1"/>
              </a:solidFill>
              <a:latin typeface="Arial"/>
            </a:endParaRPr>
          </a:p>
        </p:txBody>
      </p:sp>
      <p:cxnSp>
        <p:nvCxnSpPr>
          <p:cNvPr id="16" name="Straight Connector 15">
            <a:extLst>
              <a:ext uri="{FF2B5EF4-FFF2-40B4-BE49-F238E27FC236}">
                <a16:creationId xmlns:a16="http://schemas.microsoft.com/office/drawing/2014/main" id="{53DDD659-EDC3-4C10-A710-011DEC280EA5}"/>
              </a:ext>
            </a:extLst>
          </p:cNvPr>
          <p:cNvCxnSpPr>
            <a:cxnSpLocks/>
          </p:cNvCxnSpPr>
          <p:nvPr/>
        </p:nvCxnSpPr>
        <p:spPr>
          <a:xfrm flipH="1">
            <a:off x="7620000" y="6115710"/>
            <a:ext cx="4065722"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7F65C15-33BB-4EBC-B101-21592EF9650D}"/>
              </a:ext>
            </a:extLst>
          </p:cNvPr>
          <p:cNvSpPr>
            <a:spLocks noGrp="1"/>
          </p:cNvSpPr>
          <p:nvPr>
            <p:ph type="sldNum" sz="quarter" idx="10"/>
          </p:nvPr>
        </p:nvSpPr>
        <p:spPr/>
        <p:txBody>
          <a:bodyPr/>
          <a:lstStyle/>
          <a:p>
            <a:fld id="{4034BEE3-566C-4068-A777-C3A4762E861B}" type="slidenum">
              <a:rPr lang="en-GB" smtClean="0"/>
              <a:pPr/>
              <a:t>8</a:t>
            </a:fld>
            <a:endParaRPr lang="en-GB"/>
          </a:p>
        </p:txBody>
      </p:sp>
    </p:spTree>
    <p:extLst>
      <p:ext uri="{BB962C8B-B14F-4D97-AF65-F5344CB8AC3E}">
        <p14:creationId xmlns:p14="http://schemas.microsoft.com/office/powerpoint/2010/main" val="148908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55858-FA9A-4B7A-8CA8-56286573B707}"/>
              </a:ext>
            </a:extLst>
          </p:cNvPr>
          <p:cNvSpPr>
            <a:spLocks noGrp="1"/>
          </p:cNvSpPr>
          <p:nvPr>
            <p:ph type="title"/>
          </p:nvPr>
        </p:nvSpPr>
        <p:spPr/>
        <p:txBody>
          <a:bodyPr/>
          <a:lstStyle/>
          <a:p>
            <a:r>
              <a:rPr lang="en-US"/>
              <a:t>Inside Lives </a:t>
            </a:r>
            <a:r>
              <a:rPr lang="en-GB"/>
              <a:t>offers rapid access to a rich qualitative understanding of public experiences, feelings and beliefs during the Covid-19 crisis</a:t>
            </a:r>
            <a:br>
              <a:rPr lang="en-GB"/>
            </a:br>
            <a:endParaRPr lang="en-GB"/>
          </a:p>
        </p:txBody>
      </p:sp>
      <p:sp>
        <p:nvSpPr>
          <p:cNvPr id="3" name="Content Placeholder 2">
            <a:extLst>
              <a:ext uri="{FF2B5EF4-FFF2-40B4-BE49-F238E27FC236}">
                <a16:creationId xmlns:a16="http://schemas.microsoft.com/office/drawing/2014/main" id="{FD17807C-4990-4E6E-B12B-62990042F059}"/>
              </a:ext>
            </a:extLst>
          </p:cNvPr>
          <p:cNvSpPr>
            <a:spLocks noGrp="1"/>
          </p:cNvSpPr>
          <p:nvPr>
            <p:ph sz="quarter" idx="12"/>
          </p:nvPr>
        </p:nvSpPr>
        <p:spPr/>
        <p:txBody>
          <a:bodyPr/>
          <a:lstStyle/>
          <a:p>
            <a:r>
              <a:rPr lang="en-US" sz="1400" b="1">
                <a:solidFill>
                  <a:schemeClr val="tx2"/>
                </a:solidFill>
              </a:rPr>
              <a:t>Measures taken to prevent the spread of Covid-19 present new challenges for policy makers needing to respond rapidly to changing conditions.</a:t>
            </a:r>
          </a:p>
          <a:p>
            <a:r>
              <a:rPr lang="en-US" sz="1400"/>
              <a:t>Inside Lives offers a bridge between policy-makers and those they represent at a time when face-to-face research routes have become impossible.</a:t>
            </a:r>
          </a:p>
          <a:p>
            <a:endParaRPr lang="en-GB"/>
          </a:p>
          <a:p>
            <a:r>
              <a:rPr lang="en-US" b="1">
                <a:solidFill>
                  <a:srgbClr val="DABB00"/>
                </a:solidFill>
              </a:rPr>
              <a:t> </a:t>
            </a:r>
            <a:endParaRPr lang="en-GB">
              <a:solidFill>
                <a:srgbClr val="DABB00"/>
              </a:solidFill>
            </a:endParaRPr>
          </a:p>
          <a:p>
            <a:endParaRPr lang="en-GB"/>
          </a:p>
        </p:txBody>
      </p:sp>
      <p:sp>
        <p:nvSpPr>
          <p:cNvPr id="4" name="Content Placeholder 3">
            <a:extLst>
              <a:ext uri="{FF2B5EF4-FFF2-40B4-BE49-F238E27FC236}">
                <a16:creationId xmlns:a16="http://schemas.microsoft.com/office/drawing/2014/main" id="{84D6F110-99C8-467E-8720-54E4702487FD}"/>
              </a:ext>
            </a:extLst>
          </p:cNvPr>
          <p:cNvSpPr>
            <a:spLocks noGrp="1"/>
          </p:cNvSpPr>
          <p:nvPr>
            <p:ph sz="quarter" idx="13"/>
          </p:nvPr>
        </p:nvSpPr>
        <p:spPr/>
        <p:txBody>
          <a:bodyPr/>
          <a:lstStyle/>
          <a:p>
            <a:r>
              <a:rPr lang="en-GB" sz="1400" b="1">
                <a:solidFill>
                  <a:schemeClr val="tx2"/>
                </a:solidFill>
              </a:rPr>
              <a:t>Inside Lives is an ongoing online community of 50 individuals to provide longitudinal qualitative insight into responses to the pandemic.</a:t>
            </a:r>
          </a:p>
          <a:p>
            <a:r>
              <a:rPr lang="en-GB" sz="1400"/>
              <a:t>Coverage includes a diverse range of life stages and relevant circumstances – including  those who have lost work, key workers in health &amp; education and those living alone – as well as 10 SME owners drawn from a variety of sectors.</a:t>
            </a:r>
          </a:p>
          <a:p>
            <a:endParaRPr lang="en-GB" sz="1400" b="1">
              <a:solidFill>
                <a:srgbClr val="DABB00"/>
              </a:solidFill>
            </a:endParaRPr>
          </a:p>
          <a:p>
            <a:endParaRPr lang="en-GB" sz="1400"/>
          </a:p>
        </p:txBody>
      </p:sp>
      <p:sp>
        <p:nvSpPr>
          <p:cNvPr id="5" name="Content Placeholder 4">
            <a:extLst>
              <a:ext uri="{FF2B5EF4-FFF2-40B4-BE49-F238E27FC236}">
                <a16:creationId xmlns:a16="http://schemas.microsoft.com/office/drawing/2014/main" id="{DAEB392C-177B-4E61-B598-8727E6E5A4FA}"/>
              </a:ext>
            </a:extLst>
          </p:cNvPr>
          <p:cNvSpPr>
            <a:spLocks noGrp="1"/>
          </p:cNvSpPr>
          <p:nvPr>
            <p:ph sz="quarter" idx="14"/>
          </p:nvPr>
        </p:nvSpPr>
        <p:spPr/>
        <p:txBody>
          <a:bodyPr/>
          <a:lstStyle/>
          <a:p>
            <a:r>
              <a:rPr lang="en-GB" sz="1400" b="1">
                <a:solidFill>
                  <a:schemeClr val="tx2"/>
                </a:solidFill>
              </a:rPr>
              <a:t>It offers fast-turnaround access to experiences, behaviours, feelings and beliefs of people living with, and looking beyond, Covid-19.</a:t>
            </a:r>
          </a:p>
          <a:p>
            <a:br>
              <a:rPr lang="en-GB" sz="1400" b="1">
                <a:solidFill>
                  <a:schemeClr val="tx2"/>
                </a:solidFill>
              </a:rPr>
            </a:br>
            <a:r>
              <a:rPr lang="en-GB" sz="1400"/>
              <a:t>We collect insight via individual tasks to illuminate personal stories and moderated activities to deepen understanding of issues such as home-schooling, flexible working, travel, food practices, and attitudes to sustainability.</a:t>
            </a:r>
            <a:endParaRPr lang="en-GB" sz="1400" b="1">
              <a:solidFill>
                <a:schemeClr val="tx2"/>
              </a:solidFill>
            </a:endParaRPr>
          </a:p>
          <a:p>
            <a:endParaRPr lang="en-GB"/>
          </a:p>
        </p:txBody>
      </p:sp>
      <p:sp>
        <p:nvSpPr>
          <p:cNvPr id="6" name="Content Placeholder 5">
            <a:extLst>
              <a:ext uri="{FF2B5EF4-FFF2-40B4-BE49-F238E27FC236}">
                <a16:creationId xmlns:a16="http://schemas.microsoft.com/office/drawing/2014/main" id="{7966C609-444E-40C0-A9AA-8ACFA89A91F4}"/>
              </a:ext>
            </a:extLst>
          </p:cNvPr>
          <p:cNvSpPr>
            <a:spLocks noGrp="1"/>
          </p:cNvSpPr>
          <p:nvPr>
            <p:ph sz="quarter" idx="15"/>
          </p:nvPr>
        </p:nvSpPr>
        <p:spPr/>
        <p:txBody>
          <a:bodyPr/>
          <a:lstStyle/>
          <a:p>
            <a:r>
              <a:rPr lang="en-GB" sz="1400" b="1">
                <a:solidFill>
                  <a:schemeClr val="tx2"/>
                </a:solidFill>
              </a:rPr>
              <a:t>We engage participants via regular tracking measures and video diaries, alongside weekly bespoke community activities and discussions.</a:t>
            </a:r>
          </a:p>
          <a:p>
            <a:r>
              <a:rPr lang="en-GB" sz="1400"/>
              <a:t>Participants log on twice each week for at least 30 minutes to engage with tasks, moderator probes, and other community members. Reporting is powered by our expert qualitative analysis, and brought to life via video and other multimedia material.</a:t>
            </a:r>
          </a:p>
          <a:p>
            <a:endParaRPr lang="en-GB" sz="1400" b="1">
              <a:solidFill>
                <a:srgbClr val="DABB00"/>
              </a:solidFill>
            </a:endParaRPr>
          </a:p>
          <a:p>
            <a:endParaRPr lang="en-GB" sz="1400"/>
          </a:p>
        </p:txBody>
      </p:sp>
      <p:sp>
        <p:nvSpPr>
          <p:cNvPr id="7" name="Content Placeholder 6">
            <a:extLst>
              <a:ext uri="{FF2B5EF4-FFF2-40B4-BE49-F238E27FC236}">
                <a16:creationId xmlns:a16="http://schemas.microsoft.com/office/drawing/2014/main" id="{58E08BD9-5CA9-44C2-B9CF-57F6AF39EA3D}"/>
              </a:ext>
            </a:extLst>
          </p:cNvPr>
          <p:cNvSpPr>
            <a:spLocks noGrp="1"/>
          </p:cNvSpPr>
          <p:nvPr>
            <p:ph sz="quarter" idx="16"/>
          </p:nvPr>
        </p:nvSpPr>
        <p:spPr/>
        <p:txBody>
          <a:bodyPr/>
          <a:lstStyle/>
          <a:p>
            <a:r>
              <a:rPr lang="en-GB" sz="1400" b="1">
                <a:solidFill>
                  <a:schemeClr val="tx2"/>
                </a:solidFill>
              </a:rPr>
              <a:t>Alongside these free weekly bulletins, we also offer curated access to the panel on a weekly basis and bespoke analysis for your topic of interest.</a:t>
            </a:r>
          </a:p>
          <a:p>
            <a:r>
              <a:rPr lang="en-GB" sz="1400"/>
              <a:t>Curation of the panel for one week, with custom-designed activities and outputs delivered in as little as 2-3 weeks, is available from only £8,275 </a:t>
            </a:r>
          </a:p>
          <a:p>
            <a:r>
              <a:rPr lang="en-GB" sz="1400"/>
              <a:t>In-depth analysis of non-curated weeks is available from £2,800 (excl. VAT)</a:t>
            </a:r>
          </a:p>
          <a:p>
            <a:endParaRPr lang="en-GB" sz="1400"/>
          </a:p>
          <a:p>
            <a:endParaRPr lang="en-GB" sz="1400" b="1">
              <a:solidFill>
                <a:srgbClr val="DABB00"/>
              </a:solidFill>
            </a:endParaRPr>
          </a:p>
          <a:p>
            <a:endParaRPr lang="en-GB" sz="1400"/>
          </a:p>
        </p:txBody>
      </p:sp>
      <p:sp>
        <p:nvSpPr>
          <p:cNvPr id="13" name="Title 1">
            <a:extLst>
              <a:ext uri="{FF2B5EF4-FFF2-40B4-BE49-F238E27FC236}">
                <a16:creationId xmlns:a16="http://schemas.microsoft.com/office/drawing/2014/main" id="{F126AA65-2E5C-4031-ABC0-B099CB2023DD}"/>
              </a:ext>
            </a:extLst>
          </p:cNvPr>
          <p:cNvSpPr txBox="1">
            <a:spLocks/>
          </p:cNvSpPr>
          <p:nvPr/>
        </p:nvSpPr>
        <p:spPr>
          <a:xfrm>
            <a:off x="359999" y="430718"/>
            <a:ext cx="11466875" cy="403200"/>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endParaRPr lang="en-GB"/>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360363" y="910800"/>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i="1">
              <a:latin typeface="Kantar Brown Light"/>
            </a:endParaRPr>
          </a:p>
        </p:txBody>
      </p:sp>
      <p:sp>
        <p:nvSpPr>
          <p:cNvPr id="20" name="Content Placeholder 5">
            <a:extLst>
              <a:ext uri="{FF2B5EF4-FFF2-40B4-BE49-F238E27FC236}">
                <a16:creationId xmlns:a16="http://schemas.microsoft.com/office/drawing/2014/main" id="{1EBB5620-8C1D-4CD7-B2E5-D7072EC83F1F}"/>
              </a:ext>
            </a:extLst>
          </p:cNvPr>
          <p:cNvSpPr txBox="1">
            <a:spLocks/>
          </p:cNvSpPr>
          <p:nvPr/>
        </p:nvSpPr>
        <p:spPr>
          <a:xfrm>
            <a:off x="-2349431" y="1724653"/>
            <a:ext cx="2149200" cy="3999600"/>
          </a:xfrm>
          <a:prstGeom prst="rect">
            <a:avLst/>
          </a:prstGeom>
        </p:spPr>
        <p:txBody>
          <a:bodyPr lIns="0"/>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21" name="Content Placeholder 6">
            <a:extLst>
              <a:ext uri="{FF2B5EF4-FFF2-40B4-BE49-F238E27FC236}">
                <a16:creationId xmlns:a16="http://schemas.microsoft.com/office/drawing/2014/main" id="{C7CE6967-27FD-48F1-A030-D5D5C071506A}"/>
              </a:ext>
            </a:extLst>
          </p:cNvPr>
          <p:cNvSpPr txBox="1">
            <a:spLocks/>
          </p:cNvSpPr>
          <p:nvPr/>
        </p:nvSpPr>
        <p:spPr>
          <a:xfrm>
            <a:off x="-2693286" y="1628847"/>
            <a:ext cx="2149200" cy="3999600"/>
          </a:xfrm>
          <a:prstGeom prst="rect">
            <a:avLst/>
          </a:prstGeom>
        </p:spPr>
        <p:txBody>
          <a:bodyPr lIns="0"/>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22" name="Content Placeholder 7">
            <a:extLst>
              <a:ext uri="{FF2B5EF4-FFF2-40B4-BE49-F238E27FC236}">
                <a16:creationId xmlns:a16="http://schemas.microsoft.com/office/drawing/2014/main" id="{34311359-3BD1-436A-A711-2E7B3E564C74}"/>
              </a:ext>
            </a:extLst>
          </p:cNvPr>
          <p:cNvSpPr txBox="1">
            <a:spLocks/>
          </p:cNvSpPr>
          <p:nvPr/>
        </p:nvSpPr>
        <p:spPr>
          <a:xfrm>
            <a:off x="-2322925" y="2121959"/>
            <a:ext cx="2149200" cy="39996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200"/>
              </a:spcBef>
              <a:buFont typeface="Arial" panose="020B0604020202020204" pitchFamily="34" charset="0"/>
              <a:buNone/>
              <a:defRPr sz="4000" b="0" kern="1200">
                <a:solidFill>
                  <a:schemeClr val="bg1"/>
                </a:solidFill>
                <a:latin typeface="+mn-lt"/>
                <a:ea typeface="+mn-ea"/>
                <a:cs typeface="+mn-cs"/>
              </a:defRPr>
            </a:lvl1pPr>
            <a:lvl2pPr marL="0" indent="0" algn="l" defTabSz="914400" rtl="0" eaLnBrk="1" latinLnBrk="0" hangingPunct="1">
              <a:lnSpc>
                <a:spcPct val="100000"/>
              </a:lnSpc>
              <a:spcBef>
                <a:spcPts val="200"/>
              </a:spcBef>
              <a:buFont typeface="Arial" panose="020B0604020202020204" pitchFamily="34" charset="0"/>
              <a:buNone/>
              <a:defRPr sz="2200" b="0" kern="1200">
                <a:solidFill>
                  <a:schemeClr val="bg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29" name="Content Placeholder 8">
            <a:extLst>
              <a:ext uri="{FF2B5EF4-FFF2-40B4-BE49-F238E27FC236}">
                <a16:creationId xmlns:a16="http://schemas.microsoft.com/office/drawing/2014/main" id="{E1879F42-E8EA-4429-A77A-B95CAFAA691C}"/>
              </a:ext>
            </a:extLst>
          </p:cNvPr>
          <p:cNvSpPr txBox="1">
            <a:spLocks/>
          </p:cNvSpPr>
          <p:nvPr/>
        </p:nvSpPr>
        <p:spPr>
          <a:xfrm>
            <a:off x="11650853" y="1784948"/>
            <a:ext cx="2149200" cy="39996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200"/>
              </a:spcBef>
              <a:buFont typeface="Arial" panose="020B0604020202020204" pitchFamily="34" charset="0"/>
              <a:buNone/>
              <a:defRPr sz="4000" b="0" kern="1200">
                <a:solidFill>
                  <a:schemeClr val="bg1"/>
                </a:solidFill>
                <a:latin typeface="+mn-lt"/>
                <a:ea typeface="+mn-ea"/>
                <a:cs typeface="+mn-cs"/>
              </a:defRPr>
            </a:lvl1pPr>
            <a:lvl2pPr marL="0" indent="0" algn="l" defTabSz="914400" rtl="0" eaLnBrk="1" latinLnBrk="0" hangingPunct="1">
              <a:lnSpc>
                <a:spcPct val="100000"/>
              </a:lnSpc>
              <a:spcBef>
                <a:spcPts val="200"/>
              </a:spcBef>
              <a:buFont typeface="Arial" panose="020B0604020202020204" pitchFamily="34" charset="0"/>
              <a:buNone/>
              <a:defRPr sz="2200" b="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30" name="Rectangle 29">
            <a:extLst>
              <a:ext uri="{FF2B5EF4-FFF2-40B4-BE49-F238E27FC236}">
                <a16:creationId xmlns:a16="http://schemas.microsoft.com/office/drawing/2014/main" id="{FB85A229-6D73-42DF-A481-96C9DD23A798}"/>
              </a:ext>
            </a:extLst>
          </p:cNvPr>
          <p:cNvSpPr/>
          <p:nvPr/>
        </p:nvSpPr>
        <p:spPr>
          <a:xfrm>
            <a:off x="8060928" y="6187748"/>
            <a:ext cx="4131072" cy="543236"/>
          </a:xfrm>
          <a:prstGeom prst="rect">
            <a:avLst/>
          </a:prstGeom>
          <a:noFill/>
        </p:spPr>
        <p:txBody>
          <a:bodyPr wrap="square" anchor="ctr">
            <a:noAutofit/>
          </a:bodyPr>
          <a:lstStyle/>
          <a:p>
            <a:pPr algn="ctr"/>
            <a:r>
              <a:rPr lang="en-GB" dirty="0">
                <a:solidFill>
                  <a:srgbClr val="333333"/>
                </a:solidFill>
                <a:latin typeface="+mj-lt"/>
                <a:hlinkClick r:id="rId3"/>
              </a:rPr>
              <a:t>Email our team to find out more</a:t>
            </a:r>
            <a:endParaRPr lang="de-DE" dirty="0">
              <a:solidFill>
                <a:srgbClr val="333333"/>
              </a:solidFill>
              <a:latin typeface="+mj-lt"/>
            </a:endParaRPr>
          </a:p>
        </p:txBody>
      </p:sp>
      <p:sp>
        <p:nvSpPr>
          <p:cNvPr id="25" name="Content Placeholder 4">
            <a:extLst>
              <a:ext uri="{FF2B5EF4-FFF2-40B4-BE49-F238E27FC236}">
                <a16:creationId xmlns:a16="http://schemas.microsoft.com/office/drawing/2014/main" id="{EBC0753C-7013-4107-96C7-ABABDB631052}"/>
              </a:ext>
            </a:extLst>
          </p:cNvPr>
          <p:cNvSpPr txBox="1">
            <a:spLocks/>
          </p:cNvSpPr>
          <p:nvPr/>
        </p:nvSpPr>
        <p:spPr>
          <a:xfrm>
            <a:off x="-2623469" y="1676750"/>
            <a:ext cx="2149200" cy="3999600"/>
          </a:xfrm>
          <a:prstGeom prst="rect">
            <a:avLst/>
          </a:prstGeom>
        </p:spPr>
        <p:txBody>
          <a:bodyPr lIns="0"/>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a:solidFill>
                <a:srgbClr val="DABB00"/>
              </a:solidFill>
              <a:latin typeface="+mj-lt"/>
            </a:endParaRPr>
          </a:p>
        </p:txBody>
      </p:sp>
      <p:sp>
        <p:nvSpPr>
          <p:cNvPr id="10" name="Slide Number Placeholder 9">
            <a:extLst>
              <a:ext uri="{FF2B5EF4-FFF2-40B4-BE49-F238E27FC236}">
                <a16:creationId xmlns:a16="http://schemas.microsoft.com/office/drawing/2014/main" id="{B218EA85-2B9B-41B3-B3F2-1E634B229367}"/>
              </a:ext>
            </a:extLst>
          </p:cNvPr>
          <p:cNvSpPr>
            <a:spLocks noGrp="1"/>
          </p:cNvSpPr>
          <p:nvPr>
            <p:ph type="sldNum" sz="quarter" idx="10"/>
          </p:nvPr>
        </p:nvSpPr>
        <p:spPr/>
        <p:txBody>
          <a:bodyPr/>
          <a:lstStyle/>
          <a:p>
            <a:fld id="{4034BEE3-566C-4068-A777-C3A4762E861B}" type="slidenum">
              <a:rPr lang="en-GB" smtClean="0"/>
              <a:pPr/>
              <a:t>9</a:t>
            </a:fld>
            <a:endParaRPr lang="en-GB"/>
          </a:p>
        </p:txBody>
      </p:sp>
    </p:spTree>
    <p:extLst>
      <p:ext uri="{BB962C8B-B14F-4D97-AF65-F5344CB8AC3E}">
        <p14:creationId xmlns:p14="http://schemas.microsoft.com/office/powerpoint/2010/main" val="110138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CKSLIDES" val="6.1"/>
  <p:tag name="VERSIONID" val="711"/>
  <p:tag name="INCLUDEPAGENUMBERS" val="True"/>
  <p:tag name="EXCLUDEHIDDENSLIDES" val="False"/>
  <p:tag name="NUMBEROFPAGES" val="10"/>
</p:tagLst>
</file>

<file path=ppt/tags/tag10.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1.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12.xml><?xml version="1.0" encoding="utf-8"?>
<p:tagLst xmlns:a="http://schemas.openxmlformats.org/drawingml/2006/main" xmlns:r="http://schemas.openxmlformats.org/officeDocument/2006/relationships" xmlns:p="http://schemas.openxmlformats.org/presentationml/2006/main">
  <p:tag name="LOGO_DIVIDER" val="ClientLogoAll"/>
</p:tagLst>
</file>

<file path=ppt/tags/tag13.xml><?xml version="1.0" encoding="utf-8"?>
<p:tagLst xmlns:a="http://schemas.openxmlformats.org/drawingml/2006/main" xmlns:r="http://schemas.openxmlformats.org/officeDocument/2006/relationships" xmlns:p="http://schemas.openxmlformats.org/presentationml/2006/main">
  <p:tag name="LOGO" val="CLIENTLOGOALL"/>
  <p:tag name="LOGO_TYPE" val="MAIN"/>
  <p:tag name="LOGO_LAYOUT_NAME" val="KANTAR TEMPLATE MASTER"/>
  <p:tag name="LOGO_OFFSET_TOP" val="0"/>
  <p:tag name="LOGO_OFFSET_BOTTOM" val="0"/>
  <p:tag name="LOGO_NEXT_TO" val="GRAPHIC 36"/>
</p:tagLst>
</file>

<file path=ppt/tags/tag1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5.xml><?xml version="1.0" encoding="utf-8"?>
<p:tagLst xmlns:a="http://schemas.openxmlformats.org/drawingml/2006/main" xmlns:r="http://schemas.openxmlformats.org/officeDocument/2006/relationships" xmlns:p="http://schemas.openxmlformats.org/presentationml/2006/main">
  <p:tag name="LOGO" val="CLIENTLOGOALL"/>
  <p:tag name="LOGO_TYPE" val="MAIN"/>
  <p:tag name="LOGO_LAYOUT_NAME" val="TITLE SLIDE 1 (WHITE)"/>
  <p:tag name="LOGO_OFFSET_TOP" val="0"/>
  <p:tag name="LOGO_OFFSET_BOTTOM" val="0"/>
</p:tagLst>
</file>

<file path=ppt/tags/tag1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7.xml><?xml version="1.0" encoding="utf-8"?>
<p:tagLst xmlns:a="http://schemas.openxmlformats.org/drawingml/2006/main" xmlns:r="http://schemas.openxmlformats.org/officeDocument/2006/relationships" xmlns:p="http://schemas.openxmlformats.org/presentationml/2006/main">
  <p:tag name="LOGO" val="CLIENTLOGOALL"/>
  <p:tag name="LOGO_TYPE" val="MAIN"/>
  <p:tag name="LOGO_LAYOUT_NAME" val="TITLE SLIDE WITH IMAGE (WHITE)"/>
  <p:tag name="LOGO_OFFSET_TOP" val="0"/>
  <p:tag name="LOGO_OFFSET_BOTTOM" val="0"/>
</p:tagLst>
</file>

<file path=ppt/tags/tag18.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9.xml><?xml version="1.0" encoding="utf-8"?>
<p:tagLst xmlns:a="http://schemas.openxmlformats.org/drawingml/2006/main" xmlns:r="http://schemas.openxmlformats.org/officeDocument/2006/relationships" xmlns:p="http://schemas.openxmlformats.org/presentationml/2006/main">
  <p:tag name="LOGO" val="CLIENTLOGOALL"/>
  <p:tag name="LOGO_TYPE" val="MAIN"/>
  <p:tag name="LOGO_LAYOUT_NAME" val="TITLE SLIDE 1 (BLACK)"/>
  <p:tag name="LOGO_OFFSET_TOP" val="0"/>
  <p:tag name="LOGO_OFFSET_BOTTOM" val="0"/>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0.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1.xml><?xml version="1.0" encoding="utf-8"?>
<p:tagLst xmlns:a="http://schemas.openxmlformats.org/drawingml/2006/main" xmlns:r="http://schemas.openxmlformats.org/officeDocument/2006/relationships" xmlns:p="http://schemas.openxmlformats.org/presentationml/2006/main">
  <p:tag name="LOGO" val="CLIENTLOGOALL"/>
  <p:tag name="LOGO_TYPE" val="MAIN"/>
  <p:tag name="LOGO_LAYOUT_NAME" val="TITLE SLIDE WITH IMAGE (BLACK)"/>
  <p:tag name="LOGO_OFFSET_TOP" val="0"/>
  <p:tag name="LOGO_OFFSET_BOTTOM" val="0"/>
</p:tagLst>
</file>

<file path=ppt/tags/tag2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3.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2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9.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3.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30.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1.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2.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 name="LINKEDTO" val="56087165"/>
  <p:tag name="SOURCEHASH" val="35022440"/>
  <p:tag name="SHAPETYPE" val="BACKGROUNDSHAPE"/>
</p:tagLst>
</file>

<file path=ppt/tags/tag35.xml><?xml version="1.0" encoding="utf-8"?>
<p:tagLst xmlns:a="http://schemas.openxmlformats.org/drawingml/2006/main" xmlns:r="http://schemas.openxmlformats.org/officeDocument/2006/relationships" xmlns:p="http://schemas.openxmlformats.org/presentationml/2006/main">
  <p:tag name="SHAPE" val="GRADIENT"/>
  <p:tag name="OVERLAY" val="17618221"/>
  <p:tag name="LINKEDTO" val="17618221"/>
</p:tagLst>
</file>

<file path=ppt/tags/tag36.xml><?xml version="1.0" encoding="utf-8"?>
<p:tagLst xmlns:a="http://schemas.openxmlformats.org/drawingml/2006/main" xmlns:r="http://schemas.openxmlformats.org/officeDocument/2006/relationships" xmlns:p="http://schemas.openxmlformats.org/presentationml/2006/main">
  <p:tag name="WIDTH" val="693.1652"/>
  <p:tag name="HEIGHT" val="19.36228"/>
  <p:tag name="TOP" val="442.9565"/>
  <p:tag name="LEFT" val="15.4348"/>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9.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heme/theme1.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2.xml><?xml version="1.0" encoding="utf-8"?>
<a:theme xmlns:a="http://schemas.openxmlformats.org/drawingml/2006/main" name="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A923A3C-D6AD-4A15-9DE6-539C7735FA86}"/>
    </a:ext>
  </a:extLst>
</a:theme>
</file>

<file path=ppt/theme/theme3.xml><?xml version="1.0" encoding="utf-8"?>
<a:theme xmlns:a="http://schemas.openxmlformats.org/drawingml/2006/main" name="Technical">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EC7FA21-6B0F-4391-A2F7-DA03143FE932}"/>
    </a:ext>
  </a:extLst>
</a:theme>
</file>

<file path=ppt/theme/theme4.xml><?xml version="1.0" encoding="utf-8"?>
<a:theme xmlns:a="http://schemas.openxmlformats.org/drawingml/2006/main" name="1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5.xml><?xml version="1.0" encoding="utf-8"?>
<a:theme xmlns:a="http://schemas.openxmlformats.org/drawingml/2006/main" name="2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3C876EC4-F5EB-4336-8A00-ADFA63F030EA}" vid="{441AA9EB-6E1A-4513-8D89-B871A060ABD4}"/>
    </a:ext>
  </a:extLst>
</a:theme>
</file>

<file path=ppt/theme/theme6.xml><?xml version="1.0" encoding="utf-8"?>
<a:theme xmlns:a="http://schemas.openxmlformats.org/drawingml/2006/main" name="3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3C876EC4-F5EB-4336-8A00-ADFA63F030EA}" vid="{441AA9EB-6E1A-4513-8D89-B871A060ABD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f26f9fe-2c0b-4e6f-a926-32b4e5ddc059">
      <UserInfo>
        <DisplayName>Joyce, Lucy (TSMLP)</DisplayName>
        <AccountId>10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4F55CB2D6BB2498BE83435FC28B5A4" ma:contentTypeVersion="13" ma:contentTypeDescription="Create a new document." ma:contentTypeScope="" ma:versionID="8e52d08ffeeaa696aadbc066d3b05f60">
  <xsd:schema xmlns:xsd="http://www.w3.org/2001/XMLSchema" xmlns:xs="http://www.w3.org/2001/XMLSchema" xmlns:p="http://schemas.microsoft.com/office/2006/metadata/properties" xmlns:ns3="3cfd5fcc-4654-4266-a4fe-523516b121b6" xmlns:ns4="0f26f9fe-2c0b-4e6f-a926-32b4e5ddc059" targetNamespace="http://schemas.microsoft.com/office/2006/metadata/properties" ma:root="true" ma:fieldsID="6f3cff93ac717e73fa22f4bab21e46c7" ns3:_="" ns4:_="">
    <xsd:import namespace="3cfd5fcc-4654-4266-a4fe-523516b121b6"/>
    <xsd:import namespace="0f26f9fe-2c0b-4e6f-a926-32b4e5ddc05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d5fcc-4654-4266-a4fe-523516b121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26f9fe-2c0b-4e6f-a926-32b4e5ddc05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193883-9DEF-4394-A746-8B0504B231C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f26f9fe-2c0b-4e6f-a926-32b4e5ddc059"/>
    <ds:schemaRef ds:uri="3cfd5fcc-4654-4266-a4fe-523516b121b6"/>
    <ds:schemaRef ds:uri="http://www.w3.org/XML/1998/namespace"/>
    <ds:schemaRef ds:uri="http://purl.org/dc/dcmitype/"/>
  </ds:schemaRefs>
</ds:datastoreItem>
</file>

<file path=customXml/itemProps2.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3.xml><?xml version="1.0" encoding="utf-8"?>
<ds:datastoreItem xmlns:ds="http://schemas.openxmlformats.org/officeDocument/2006/customXml" ds:itemID="{14374B8B-A45B-459E-88A5-F8C643F71E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fd5fcc-4654-4266-a4fe-523516b121b6"/>
    <ds:schemaRef ds:uri="0f26f9fe-2c0b-4e6f-a926-32b4e5ddc0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804</Words>
  <Application>Microsoft Office PowerPoint</Application>
  <PresentationFormat>Widescreen</PresentationFormat>
  <Paragraphs>106</Paragraphs>
  <Slides>10</Slides>
  <Notes>10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10</vt:i4>
      </vt:variant>
    </vt:vector>
  </HeadingPairs>
  <TitlesOfParts>
    <vt:vector size="22" baseType="lpstr">
      <vt:lpstr>Arial</vt:lpstr>
      <vt:lpstr>Calibri</vt:lpstr>
      <vt:lpstr>Kantar Brown Light</vt:lpstr>
      <vt:lpstr>Times New Roman</vt:lpstr>
      <vt:lpstr>Verdana</vt:lpstr>
      <vt:lpstr>Wingdings</vt:lpstr>
      <vt:lpstr>Kantar template master</vt:lpstr>
      <vt:lpstr>Content slides - no sub heading</vt:lpstr>
      <vt:lpstr>Technical</vt:lpstr>
      <vt:lpstr>1_Kantar template master</vt:lpstr>
      <vt:lpstr>2_Kantar template master</vt:lpstr>
      <vt:lpstr>3_Kantar template master</vt:lpstr>
      <vt:lpstr>Inside Lives  Longitudinal qualitative community of citizens and small business owners </vt:lpstr>
      <vt:lpstr>PowerPoint Presentation</vt:lpstr>
      <vt:lpstr>Community members take part in three weekly tasks </vt:lpstr>
      <vt:lpstr>Meet the community!!</vt:lpstr>
      <vt:lpstr>Each week we will track changes across a range of key attitudes</vt:lpstr>
      <vt:lpstr>Discussion boards encourage sharing around topical issues </vt:lpstr>
      <vt:lpstr>Discussion boards encourage sharing around topical issues  </vt:lpstr>
      <vt:lpstr>Upcoming topics </vt:lpstr>
      <vt:lpstr>Inside Lives offers rapid access to a rich qualitative understanding of public experiences, feelings and beliefs during the Covid-19 crisis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Division</dc:title>
  <dc:subject>Sub-heading</dc:subject>
  <dc:creator>Collins, Benjamin (TSMLP)</dc:creator>
  <cp:keywords>Project reference</cp:keywords>
  <dc:description>Date</dc:description>
  <cp:lastModifiedBy>Lown, Grace (TSMLP)</cp:lastModifiedBy>
  <cp:revision>12</cp:revision>
  <cp:lastPrinted>2017-03-24T13:40:26Z</cp:lastPrinted>
  <dcterms:created xsi:type="dcterms:W3CDTF">2020-04-15T06:38:03Z</dcterms:created>
  <dcterms:modified xsi:type="dcterms:W3CDTF">2020-05-28T13:04:39Z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0x0101004F4F55CB2D6BB2498BE83435FC28B5A4</vt:lpwstr>
  </property>
</Properties>
</file>