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tags/tag3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tags/tag3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7.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77" r:id="rId5"/>
    <p:sldMasterId id="2147483802" r:id="rId6"/>
    <p:sldMasterId id="2147483822" r:id="rId7"/>
    <p:sldMasterId id="2147483845" r:id="rId8"/>
    <p:sldMasterId id="2147483868" r:id="rId9"/>
  </p:sldMasterIdLst>
  <p:notesMasterIdLst>
    <p:notesMasterId r:id="rId20"/>
  </p:notesMasterIdLst>
  <p:handoutMasterIdLst>
    <p:handoutMasterId r:id="rId21"/>
  </p:handoutMasterIdLst>
  <p:sldIdLst>
    <p:sldId id="522" r:id="rId10"/>
    <p:sldId id="31312" r:id="rId11"/>
    <p:sldId id="31317" r:id="rId12"/>
    <p:sldId id="31309" r:id="rId13"/>
    <p:sldId id="31302" r:id="rId14"/>
    <p:sldId id="31311" r:id="rId15"/>
    <p:sldId id="31300" r:id="rId16"/>
    <p:sldId id="31306" r:id="rId17"/>
    <p:sldId id="31305" r:id="rId18"/>
    <p:sldId id="31284" r:id="rId19"/>
  </p:sldIdLst>
  <p:sldSz cx="12192000" cy="6858000"/>
  <p:notesSz cx="6805613" cy="9939338"/>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152">
          <p15:clr>
            <a:srgbClr val="A4A3A4"/>
          </p15:clr>
        </p15:guide>
        <p15:guide id="7" orient="horz" pos="4020" userDrawn="1">
          <p15:clr>
            <a:srgbClr val="A4A3A4"/>
          </p15:clr>
        </p15:guide>
        <p15:guide id="12" orient="horz" pos="2163" userDrawn="1">
          <p15:clr>
            <a:srgbClr val="A4A3A4"/>
          </p15:clr>
        </p15:guide>
        <p15:guide id="15" pos="384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ins, Benjamin (TSMLP)" initials="C(" lastIdx="21" clrIdx="0">
    <p:extLst>
      <p:ext uri="{19B8F6BF-5375-455C-9EA6-DF929625EA0E}">
        <p15:presenceInfo xmlns:p15="http://schemas.microsoft.com/office/powerpoint/2012/main" userId="S::benjamin.collins@kantar.com::d473318c-7358-4aa3-98a9-4f54db8511f9" providerId="AD"/>
      </p:ext>
    </p:extLst>
  </p:cmAuthor>
  <p:cmAuthor id="2" name="Busby, Amy (TSMLP)" initials="B(" lastIdx="5" clrIdx="1">
    <p:extLst>
      <p:ext uri="{19B8F6BF-5375-455C-9EA6-DF929625EA0E}">
        <p15:presenceInfo xmlns:p15="http://schemas.microsoft.com/office/powerpoint/2012/main" userId="S::amy.busby@kantar.com::f26801c5-ca50-498e-b03c-7cd88b8f28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EA65"/>
    <a:srgbClr val="7CFF7C"/>
    <a:srgbClr val="00B600"/>
    <a:srgbClr val="FF5000"/>
    <a:srgbClr val="FEDB00"/>
    <a:srgbClr val="DABB00"/>
    <a:srgbClr val="F6D3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90" y="126"/>
      </p:cViewPr>
      <p:guideLst>
        <p:guide orient="horz" pos="4152"/>
        <p:guide orient="horz" pos="4020"/>
        <p:guide orient="horz" pos="2163"/>
        <p:guide pos="384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tags" Target="tags/tag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obertsn\Downloads\grid_rows_export%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Rows!$D$12</c:f>
              <c:strCache>
                <c:ptCount val="1"/>
                <c:pt idx="0">
                  <c:v>Strongly agree</c:v>
                </c:pt>
              </c:strCache>
            </c:strRef>
          </c:tx>
          <c:spPr>
            <a:solidFill>
              <a:srgbClr val="00B600"/>
            </a:solidFill>
            <a:ln>
              <a:noFill/>
            </a:ln>
            <a:effectLst/>
          </c:spPr>
          <c:invertIfNegative val="0"/>
          <c:cat>
            <c:strRef>
              <c:f>Rows!$C$13:$C$21</c:f>
              <c:strCache>
                <c:ptCount val="9"/>
                <c:pt idx="0">
                  <c:v>I am concerned about the current coronavirus situation</c:v>
                </c:pt>
                <c:pt idx="1">
                  <c:v>The current coronavirus situation is having a negative impact on my day-to-day life</c:v>
                </c:pt>
                <c:pt idx="2">
                  <c:v>I am worried about falling sick with coronavirus</c:v>
                </c:pt>
                <c:pt idx="3">
                  <c:v>The current coronavirus situation is having a negative impact on my sense of personal wellbeing</c:v>
                </c:pt>
                <c:pt idx="4">
                  <c:v>The current coronavirus situation is having a negative impact on my ability to keep up with bills &amp; commitments</c:v>
                </c:pt>
                <c:pt idx="5">
                  <c:v>I believe the UK government is doing a good job of responding to the coronavirus pandemic</c:v>
                </c:pt>
                <c:pt idx="6">
                  <c:v>I feel the restrictions currently placed on personal freedoms are proportionate and fair</c:v>
                </c:pt>
                <c:pt idx="7">
                  <c:v>I am worried about the long-term impact of coronavirus on the UK economy</c:v>
                </c:pt>
                <c:pt idx="8">
                  <c:v>I believe the vast majority of people are playing their part to help prevent the spread of the virus</c:v>
                </c:pt>
              </c:strCache>
            </c:strRef>
          </c:cat>
          <c:val>
            <c:numRef>
              <c:f>Rows!$D$13:$D$21</c:f>
              <c:numCache>
                <c:formatCode>General</c:formatCode>
                <c:ptCount val="9"/>
                <c:pt idx="0">
                  <c:v>22</c:v>
                </c:pt>
                <c:pt idx="1">
                  <c:v>6</c:v>
                </c:pt>
                <c:pt idx="2">
                  <c:v>8</c:v>
                </c:pt>
                <c:pt idx="3">
                  <c:v>4</c:v>
                </c:pt>
                <c:pt idx="4">
                  <c:v>2</c:v>
                </c:pt>
                <c:pt idx="5">
                  <c:v>1</c:v>
                </c:pt>
                <c:pt idx="6">
                  <c:v>4</c:v>
                </c:pt>
                <c:pt idx="7">
                  <c:v>27</c:v>
                </c:pt>
                <c:pt idx="8">
                  <c:v>3</c:v>
                </c:pt>
              </c:numCache>
            </c:numRef>
          </c:val>
          <c:extLst>
            <c:ext xmlns:c16="http://schemas.microsoft.com/office/drawing/2014/chart" uri="{C3380CC4-5D6E-409C-BE32-E72D297353CC}">
              <c16:uniqueId val="{00000000-2152-4356-B467-957AEBC47BFB}"/>
            </c:ext>
          </c:extLst>
        </c:ser>
        <c:ser>
          <c:idx val="1"/>
          <c:order val="1"/>
          <c:tx>
            <c:strRef>
              <c:f>Rows!$E$12</c:f>
              <c:strCache>
                <c:ptCount val="1"/>
                <c:pt idx="0">
                  <c:v>Agree</c:v>
                </c:pt>
              </c:strCache>
            </c:strRef>
          </c:tx>
          <c:spPr>
            <a:solidFill>
              <a:srgbClr val="7CFF7C"/>
            </a:solidFill>
            <a:ln>
              <a:noFill/>
            </a:ln>
            <a:effectLst/>
          </c:spPr>
          <c:invertIfNegative val="0"/>
          <c:cat>
            <c:strRef>
              <c:f>Rows!$C$13:$C$21</c:f>
              <c:strCache>
                <c:ptCount val="9"/>
                <c:pt idx="0">
                  <c:v>I am concerned about the current coronavirus situation</c:v>
                </c:pt>
                <c:pt idx="1">
                  <c:v>The current coronavirus situation is having a negative impact on my day-to-day life</c:v>
                </c:pt>
                <c:pt idx="2">
                  <c:v>I am worried about falling sick with coronavirus</c:v>
                </c:pt>
                <c:pt idx="3">
                  <c:v>The current coronavirus situation is having a negative impact on my sense of personal wellbeing</c:v>
                </c:pt>
                <c:pt idx="4">
                  <c:v>The current coronavirus situation is having a negative impact on my ability to keep up with bills &amp; commitments</c:v>
                </c:pt>
                <c:pt idx="5">
                  <c:v>I believe the UK government is doing a good job of responding to the coronavirus pandemic</c:v>
                </c:pt>
                <c:pt idx="6">
                  <c:v>I feel the restrictions currently placed on personal freedoms are proportionate and fair</c:v>
                </c:pt>
                <c:pt idx="7">
                  <c:v>I am worried about the long-term impact of coronavirus on the UK economy</c:v>
                </c:pt>
                <c:pt idx="8">
                  <c:v>I believe the vast majority of people are playing their part to help prevent the spread of the virus</c:v>
                </c:pt>
              </c:strCache>
            </c:strRef>
          </c:cat>
          <c:val>
            <c:numRef>
              <c:f>Rows!$E$13:$E$21</c:f>
              <c:numCache>
                <c:formatCode>General</c:formatCode>
                <c:ptCount val="9"/>
                <c:pt idx="0">
                  <c:v>14</c:v>
                </c:pt>
                <c:pt idx="1">
                  <c:v>22</c:v>
                </c:pt>
                <c:pt idx="2">
                  <c:v>15</c:v>
                </c:pt>
                <c:pt idx="3">
                  <c:v>13</c:v>
                </c:pt>
                <c:pt idx="4">
                  <c:v>6</c:v>
                </c:pt>
                <c:pt idx="5">
                  <c:v>12</c:v>
                </c:pt>
                <c:pt idx="6">
                  <c:v>15</c:v>
                </c:pt>
                <c:pt idx="7">
                  <c:v>11</c:v>
                </c:pt>
                <c:pt idx="8">
                  <c:v>23</c:v>
                </c:pt>
              </c:numCache>
            </c:numRef>
          </c:val>
          <c:extLst>
            <c:ext xmlns:c16="http://schemas.microsoft.com/office/drawing/2014/chart" uri="{C3380CC4-5D6E-409C-BE32-E72D297353CC}">
              <c16:uniqueId val="{00000001-2152-4356-B467-957AEBC47BFB}"/>
            </c:ext>
          </c:extLst>
        </c:ser>
        <c:ser>
          <c:idx val="2"/>
          <c:order val="2"/>
          <c:tx>
            <c:strRef>
              <c:f>Rows!$F$12</c:f>
              <c:strCache>
                <c:ptCount val="1"/>
                <c:pt idx="0">
                  <c:v>Neither agree nor disagree</c:v>
                </c:pt>
              </c:strCache>
            </c:strRef>
          </c:tx>
          <c:spPr>
            <a:solidFill>
              <a:srgbClr val="FFEA65"/>
            </a:solidFill>
            <a:ln>
              <a:noFill/>
            </a:ln>
            <a:effectLst/>
          </c:spPr>
          <c:invertIfNegative val="0"/>
          <c:cat>
            <c:strRef>
              <c:f>Rows!$C$13:$C$21</c:f>
              <c:strCache>
                <c:ptCount val="9"/>
                <c:pt idx="0">
                  <c:v>I am concerned about the current coronavirus situation</c:v>
                </c:pt>
                <c:pt idx="1">
                  <c:v>The current coronavirus situation is having a negative impact on my day-to-day life</c:v>
                </c:pt>
                <c:pt idx="2">
                  <c:v>I am worried about falling sick with coronavirus</c:v>
                </c:pt>
                <c:pt idx="3">
                  <c:v>The current coronavirus situation is having a negative impact on my sense of personal wellbeing</c:v>
                </c:pt>
                <c:pt idx="4">
                  <c:v>The current coronavirus situation is having a negative impact on my ability to keep up with bills &amp; commitments</c:v>
                </c:pt>
                <c:pt idx="5">
                  <c:v>I believe the UK government is doing a good job of responding to the coronavirus pandemic</c:v>
                </c:pt>
                <c:pt idx="6">
                  <c:v>I feel the restrictions currently placed on personal freedoms are proportionate and fair</c:v>
                </c:pt>
                <c:pt idx="7">
                  <c:v>I am worried about the long-term impact of coronavirus on the UK economy</c:v>
                </c:pt>
                <c:pt idx="8">
                  <c:v>I believe the vast majority of people are playing their part to help prevent the spread of the virus</c:v>
                </c:pt>
              </c:strCache>
            </c:strRef>
          </c:cat>
          <c:val>
            <c:numRef>
              <c:f>Rows!$F$13:$F$21</c:f>
              <c:numCache>
                <c:formatCode>General</c:formatCode>
                <c:ptCount val="9"/>
                <c:pt idx="0">
                  <c:v>8</c:v>
                </c:pt>
                <c:pt idx="1">
                  <c:v>8</c:v>
                </c:pt>
                <c:pt idx="2">
                  <c:v>9</c:v>
                </c:pt>
                <c:pt idx="3">
                  <c:v>11</c:v>
                </c:pt>
                <c:pt idx="4">
                  <c:v>6</c:v>
                </c:pt>
                <c:pt idx="5">
                  <c:v>10</c:v>
                </c:pt>
                <c:pt idx="6">
                  <c:v>11</c:v>
                </c:pt>
                <c:pt idx="7">
                  <c:v>3</c:v>
                </c:pt>
                <c:pt idx="8">
                  <c:v>9</c:v>
                </c:pt>
              </c:numCache>
            </c:numRef>
          </c:val>
          <c:extLst>
            <c:ext xmlns:c16="http://schemas.microsoft.com/office/drawing/2014/chart" uri="{C3380CC4-5D6E-409C-BE32-E72D297353CC}">
              <c16:uniqueId val="{00000002-2152-4356-B467-957AEBC47BFB}"/>
            </c:ext>
          </c:extLst>
        </c:ser>
        <c:ser>
          <c:idx val="3"/>
          <c:order val="3"/>
          <c:tx>
            <c:strRef>
              <c:f>Rows!$G$12</c:f>
              <c:strCache>
                <c:ptCount val="1"/>
                <c:pt idx="0">
                  <c:v>Disagree</c:v>
                </c:pt>
              </c:strCache>
            </c:strRef>
          </c:tx>
          <c:spPr>
            <a:solidFill>
              <a:schemeClr val="accent4"/>
            </a:solidFill>
            <a:ln>
              <a:noFill/>
            </a:ln>
            <a:effectLst/>
          </c:spPr>
          <c:invertIfNegative val="0"/>
          <c:cat>
            <c:strRef>
              <c:f>Rows!$C$13:$C$21</c:f>
              <c:strCache>
                <c:ptCount val="9"/>
                <c:pt idx="0">
                  <c:v>I am concerned about the current coronavirus situation</c:v>
                </c:pt>
                <c:pt idx="1">
                  <c:v>The current coronavirus situation is having a negative impact on my day-to-day life</c:v>
                </c:pt>
                <c:pt idx="2">
                  <c:v>I am worried about falling sick with coronavirus</c:v>
                </c:pt>
                <c:pt idx="3">
                  <c:v>The current coronavirus situation is having a negative impact on my sense of personal wellbeing</c:v>
                </c:pt>
                <c:pt idx="4">
                  <c:v>The current coronavirus situation is having a negative impact on my ability to keep up with bills &amp; commitments</c:v>
                </c:pt>
                <c:pt idx="5">
                  <c:v>I believe the UK government is doing a good job of responding to the coronavirus pandemic</c:v>
                </c:pt>
                <c:pt idx="6">
                  <c:v>I feel the restrictions currently placed on personal freedoms are proportionate and fair</c:v>
                </c:pt>
                <c:pt idx="7">
                  <c:v>I am worried about the long-term impact of coronavirus on the UK economy</c:v>
                </c:pt>
                <c:pt idx="8">
                  <c:v>I believe the vast majority of people are playing their part to help prevent the spread of the virus</c:v>
                </c:pt>
              </c:strCache>
            </c:strRef>
          </c:cat>
          <c:val>
            <c:numRef>
              <c:f>Rows!$G$13:$G$21</c:f>
              <c:numCache>
                <c:formatCode>General</c:formatCode>
                <c:ptCount val="9"/>
                <c:pt idx="0">
                  <c:v>0</c:v>
                </c:pt>
                <c:pt idx="1">
                  <c:v>8</c:v>
                </c:pt>
                <c:pt idx="2">
                  <c:v>11</c:v>
                </c:pt>
                <c:pt idx="3">
                  <c:v>14</c:v>
                </c:pt>
                <c:pt idx="4">
                  <c:v>18</c:v>
                </c:pt>
                <c:pt idx="5">
                  <c:v>16</c:v>
                </c:pt>
                <c:pt idx="6">
                  <c:v>10</c:v>
                </c:pt>
                <c:pt idx="7">
                  <c:v>1</c:v>
                </c:pt>
                <c:pt idx="8">
                  <c:v>9</c:v>
                </c:pt>
              </c:numCache>
            </c:numRef>
          </c:val>
          <c:extLst>
            <c:ext xmlns:c16="http://schemas.microsoft.com/office/drawing/2014/chart" uri="{C3380CC4-5D6E-409C-BE32-E72D297353CC}">
              <c16:uniqueId val="{00000003-2152-4356-B467-957AEBC47BFB}"/>
            </c:ext>
          </c:extLst>
        </c:ser>
        <c:ser>
          <c:idx val="4"/>
          <c:order val="4"/>
          <c:tx>
            <c:strRef>
              <c:f>Rows!$H$12</c:f>
              <c:strCache>
                <c:ptCount val="1"/>
                <c:pt idx="0">
                  <c:v>Strongly disagree</c:v>
                </c:pt>
              </c:strCache>
            </c:strRef>
          </c:tx>
          <c:spPr>
            <a:solidFill>
              <a:schemeClr val="accent5"/>
            </a:solidFill>
            <a:ln>
              <a:noFill/>
            </a:ln>
            <a:effectLst/>
          </c:spPr>
          <c:invertIfNegative val="0"/>
          <c:cat>
            <c:strRef>
              <c:f>Rows!$C$13:$C$21</c:f>
              <c:strCache>
                <c:ptCount val="9"/>
                <c:pt idx="0">
                  <c:v>I am concerned about the current coronavirus situation</c:v>
                </c:pt>
                <c:pt idx="1">
                  <c:v>The current coronavirus situation is having a negative impact on my day-to-day life</c:v>
                </c:pt>
                <c:pt idx="2">
                  <c:v>I am worried about falling sick with coronavirus</c:v>
                </c:pt>
                <c:pt idx="3">
                  <c:v>The current coronavirus situation is having a negative impact on my sense of personal wellbeing</c:v>
                </c:pt>
                <c:pt idx="4">
                  <c:v>The current coronavirus situation is having a negative impact on my ability to keep up with bills &amp; commitments</c:v>
                </c:pt>
                <c:pt idx="5">
                  <c:v>I believe the UK government is doing a good job of responding to the coronavirus pandemic</c:v>
                </c:pt>
                <c:pt idx="6">
                  <c:v>I feel the restrictions currently placed on personal freedoms are proportionate and fair</c:v>
                </c:pt>
                <c:pt idx="7">
                  <c:v>I am worried about the long-term impact of coronavirus on the UK economy</c:v>
                </c:pt>
                <c:pt idx="8">
                  <c:v>I believe the vast majority of people are playing their part to help prevent the spread of the virus</c:v>
                </c:pt>
              </c:strCache>
            </c:strRef>
          </c:cat>
          <c:val>
            <c:numRef>
              <c:f>Rows!$H$13:$H$21</c:f>
              <c:numCache>
                <c:formatCode>General</c:formatCode>
                <c:ptCount val="9"/>
                <c:pt idx="0">
                  <c:v>0</c:v>
                </c:pt>
                <c:pt idx="1">
                  <c:v>0</c:v>
                </c:pt>
                <c:pt idx="2">
                  <c:v>1</c:v>
                </c:pt>
                <c:pt idx="3">
                  <c:v>2</c:v>
                </c:pt>
                <c:pt idx="4">
                  <c:v>10</c:v>
                </c:pt>
                <c:pt idx="5">
                  <c:v>5</c:v>
                </c:pt>
                <c:pt idx="6">
                  <c:v>4</c:v>
                </c:pt>
                <c:pt idx="7">
                  <c:v>0</c:v>
                </c:pt>
                <c:pt idx="8">
                  <c:v>0</c:v>
                </c:pt>
              </c:numCache>
            </c:numRef>
          </c:val>
          <c:extLst>
            <c:ext xmlns:c16="http://schemas.microsoft.com/office/drawing/2014/chart" uri="{C3380CC4-5D6E-409C-BE32-E72D297353CC}">
              <c16:uniqueId val="{00000004-2152-4356-B467-957AEBC47BFB}"/>
            </c:ext>
          </c:extLst>
        </c:ser>
        <c:ser>
          <c:idx val="5"/>
          <c:order val="5"/>
          <c:tx>
            <c:strRef>
              <c:f>Rows!$I$12</c:f>
              <c:strCache>
                <c:ptCount val="1"/>
                <c:pt idx="0">
                  <c:v>Prefer not to say</c:v>
                </c:pt>
              </c:strCache>
            </c:strRef>
          </c:tx>
          <c:spPr>
            <a:solidFill>
              <a:schemeClr val="accent6"/>
            </a:solidFill>
            <a:ln>
              <a:noFill/>
            </a:ln>
            <a:effectLst/>
          </c:spPr>
          <c:invertIfNegative val="0"/>
          <c:cat>
            <c:strRef>
              <c:f>Rows!$C$13:$C$21</c:f>
              <c:strCache>
                <c:ptCount val="9"/>
                <c:pt idx="0">
                  <c:v>I am concerned about the current coronavirus situation</c:v>
                </c:pt>
                <c:pt idx="1">
                  <c:v>The current coronavirus situation is having a negative impact on my day-to-day life</c:v>
                </c:pt>
                <c:pt idx="2">
                  <c:v>I am worried about falling sick with coronavirus</c:v>
                </c:pt>
                <c:pt idx="3">
                  <c:v>The current coronavirus situation is having a negative impact on my sense of personal wellbeing</c:v>
                </c:pt>
                <c:pt idx="4">
                  <c:v>The current coronavirus situation is having a negative impact on my ability to keep up with bills &amp; commitments</c:v>
                </c:pt>
                <c:pt idx="5">
                  <c:v>I believe the UK government is doing a good job of responding to the coronavirus pandemic</c:v>
                </c:pt>
                <c:pt idx="6">
                  <c:v>I feel the restrictions currently placed on personal freedoms are proportionate and fair</c:v>
                </c:pt>
                <c:pt idx="7">
                  <c:v>I am worried about the long-term impact of coronavirus on the UK economy</c:v>
                </c:pt>
                <c:pt idx="8">
                  <c:v>I believe the vast majority of people are playing their part to help prevent the spread of the virus</c:v>
                </c:pt>
              </c:strCache>
            </c:strRef>
          </c:cat>
          <c:val>
            <c:numRef>
              <c:f>Rows!$I$13:$I$21</c:f>
              <c:numCache>
                <c:formatCode>General</c:formatCode>
                <c:ptCount val="9"/>
                <c:pt idx="0">
                  <c:v>0</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5-2152-4356-B467-957AEBC47BFB}"/>
            </c:ext>
          </c:extLst>
        </c:ser>
        <c:ser>
          <c:idx val="6"/>
          <c:order val="6"/>
          <c:tx>
            <c:strRef>
              <c:f>Rows!$J$12</c:f>
              <c:strCache>
                <c:ptCount val="1"/>
                <c:pt idx="0">
                  <c:v>Don't know</c:v>
                </c:pt>
              </c:strCache>
            </c:strRef>
          </c:tx>
          <c:spPr>
            <a:solidFill>
              <a:schemeClr val="accent1">
                <a:lumMod val="60000"/>
              </a:schemeClr>
            </a:solidFill>
            <a:ln>
              <a:noFill/>
            </a:ln>
            <a:effectLst/>
          </c:spPr>
          <c:invertIfNegative val="0"/>
          <c:cat>
            <c:strRef>
              <c:f>Rows!$C$13:$C$21</c:f>
              <c:strCache>
                <c:ptCount val="9"/>
                <c:pt idx="0">
                  <c:v>I am concerned about the current coronavirus situation</c:v>
                </c:pt>
                <c:pt idx="1">
                  <c:v>The current coronavirus situation is having a negative impact on my day-to-day life</c:v>
                </c:pt>
                <c:pt idx="2">
                  <c:v>I am worried about falling sick with coronavirus</c:v>
                </c:pt>
                <c:pt idx="3">
                  <c:v>The current coronavirus situation is having a negative impact on my sense of personal wellbeing</c:v>
                </c:pt>
                <c:pt idx="4">
                  <c:v>The current coronavirus situation is having a negative impact on my ability to keep up with bills &amp; commitments</c:v>
                </c:pt>
                <c:pt idx="5">
                  <c:v>I believe the UK government is doing a good job of responding to the coronavirus pandemic</c:v>
                </c:pt>
                <c:pt idx="6">
                  <c:v>I feel the restrictions currently placed on personal freedoms are proportionate and fair</c:v>
                </c:pt>
                <c:pt idx="7">
                  <c:v>I am worried about the long-term impact of coronavirus on the UK economy</c:v>
                </c:pt>
                <c:pt idx="8">
                  <c:v>I believe the vast majority of people are playing their part to help prevent the spread of the virus</c:v>
                </c:pt>
              </c:strCache>
            </c:strRef>
          </c:cat>
          <c:val>
            <c:numRef>
              <c:f>Rows!$J$13:$J$21</c:f>
              <c:numCache>
                <c:formatCode>General</c:formatCode>
                <c:ptCount val="9"/>
                <c:pt idx="0">
                  <c:v>0</c:v>
                </c:pt>
                <c:pt idx="1">
                  <c:v>0</c:v>
                </c:pt>
                <c:pt idx="2">
                  <c:v>0</c:v>
                </c:pt>
                <c:pt idx="3">
                  <c:v>0</c:v>
                </c:pt>
                <c:pt idx="4">
                  <c:v>2</c:v>
                </c:pt>
                <c:pt idx="5">
                  <c:v>0</c:v>
                </c:pt>
                <c:pt idx="6">
                  <c:v>0</c:v>
                </c:pt>
                <c:pt idx="7">
                  <c:v>2</c:v>
                </c:pt>
                <c:pt idx="8">
                  <c:v>0</c:v>
                </c:pt>
              </c:numCache>
            </c:numRef>
          </c:val>
          <c:extLst>
            <c:ext xmlns:c16="http://schemas.microsoft.com/office/drawing/2014/chart" uri="{C3380CC4-5D6E-409C-BE32-E72D297353CC}">
              <c16:uniqueId val="{00000006-2152-4356-B467-957AEBC47BFB}"/>
            </c:ext>
          </c:extLst>
        </c:ser>
        <c:dLbls>
          <c:showLegendKey val="0"/>
          <c:showVal val="0"/>
          <c:showCatName val="0"/>
          <c:showSerName val="0"/>
          <c:showPercent val="0"/>
          <c:showBubbleSize val="0"/>
        </c:dLbls>
        <c:gapWidth val="150"/>
        <c:overlap val="100"/>
        <c:axId val="673186208"/>
        <c:axId val="673179320"/>
      </c:barChart>
      <c:catAx>
        <c:axId val="6731862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73179320"/>
        <c:crosses val="autoZero"/>
        <c:auto val="1"/>
        <c:lblAlgn val="ctr"/>
        <c:lblOffset val="100"/>
        <c:noMultiLvlLbl val="0"/>
      </c:catAx>
      <c:valAx>
        <c:axId val="67317932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3186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42691DDE-BA6A-4F57-909C-98F49C72955F}" type="datetimeFigureOut">
              <a:rPr lang="en-GB" smtClean="0"/>
              <a:t>28/05/2020</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3DC50D33-42BE-4A7B-9A0E-84D31BC6EF4B}" type="slidenum">
              <a:rPr lang="en-GB" smtClean="0"/>
              <a:t>‹#›</a:t>
            </a:fld>
            <a:endParaRPr lang="en-GB"/>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CBAAC5B1-F58D-4268-BB75-9856A9D794A6}" type="datetimeFigureOut">
              <a:rPr lang="en-GB" smtClean="0"/>
              <a:t>28/05/2020</a:t>
            </a:fld>
            <a:endParaRPr lang="en-GB"/>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endParaRPr lang="en-GB"/>
          </a:p>
        </p:txBody>
      </p:sp>
    </p:spTree>
    <p:extLst>
      <p:ext uri="{BB962C8B-B14F-4D97-AF65-F5344CB8AC3E}">
        <p14:creationId xmlns:p14="http://schemas.microsoft.com/office/powerpoint/2010/main" val="2160838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900C33-90AE-4963-9AD8-3B07939F57E9}" type="slidenum">
              <a:rPr lang="en-GB" smtClean="0"/>
              <a:t>10</a:t>
            </a:fld>
            <a:endParaRPr lang="en-GB"/>
          </a:p>
        </p:txBody>
      </p:sp>
    </p:spTree>
    <p:extLst>
      <p:ext uri="{BB962C8B-B14F-4D97-AF65-F5344CB8AC3E}">
        <p14:creationId xmlns:p14="http://schemas.microsoft.com/office/powerpoint/2010/main" val="3715424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3119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900C33-90AE-4963-9AD8-3B07939F57E9}" type="slidenum">
              <a:rPr lang="en-GB" smtClean="0"/>
              <a:t>3</a:t>
            </a:fld>
            <a:endParaRPr lang="en-GB"/>
          </a:p>
        </p:txBody>
      </p:sp>
    </p:spTree>
    <p:extLst>
      <p:ext uri="{BB962C8B-B14F-4D97-AF65-F5344CB8AC3E}">
        <p14:creationId xmlns:p14="http://schemas.microsoft.com/office/powerpoint/2010/main" val="90848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2077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0794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6779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8763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9432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b="1" kern="1200">
              <a:solidFill>
                <a:srgbClr val="DABB00"/>
              </a:solidFill>
              <a:latin typeface="Kantar Brown Ligh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2899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7.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6.svg"/></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7.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5.xml"/><Relationship Id="rId1" Type="http://schemas.openxmlformats.org/officeDocument/2006/relationships/tags" Target="../tags/tag24.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5.xml"/><Relationship Id="rId1" Type="http://schemas.openxmlformats.org/officeDocument/2006/relationships/tags" Target="../tags/tag25.xml"/><Relationship Id="rId5" Type="http://schemas.openxmlformats.org/officeDocument/2006/relationships/image" Target="../media/image8.png"/><Relationship Id="rId4" Type="http://schemas.openxmlformats.org/officeDocument/2006/relationships/image" Target="../media/image2.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26.xml"/><Relationship Id="rId4" Type="http://schemas.openxmlformats.org/officeDocument/2006/relationships/image" Target="../media/image6.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5.xml"/><Relationship Id="rId1" Type="http://schemas.openxmlformats.org/officeDocument/2006/relationships/tags" Target="../tags/tag27.xml"/><Relationship Id="rId5" Type="http://schemas.openxmlformats.org/officeDocument/2006/relationships/image" Target="../media/image6.svg"/><Relationship Id="rId4" Type="http://schemas.openxmlformats.org/officeDocument/2006/relationships/image" Target="../media/image4.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6.xml"/><Relationship Id="rId1" Type="http://schemas.openxmlformats.org/officeDocument/2006/relationships/tags" Target="../tags/tag30.xml"/><Relationship Id="rId4" Type="http://schemas.openxmlformats.org/officeDocument/2006/relationships/image" Target="../media/image2.sv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6.xml"/><Relationship Id="rId1" Type="http://schemas.openxmlformats.org/officeDocument/2006/relationships/tags" Target="../tags/tag31.xml"/><Relationship Id="rId5" Type="http://schemas.openxmlformats.org/officeDocument/2006/relationships/image" Target="../media/image8.png"/><Relationship Id="rId4" Type="http://schemas.openxmlformats.org/officeDocument/2006/relationships/image" Target="../media/image2.sv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6.xml"/><Relationship Id="rId1" Type="http://schemas.openxmlformats.org/officeDocument/2006/relationships/tags" Target="../tags/tag32.xml"/><Relationship Id="rId4" Type="http://schemas.openxmlformats.org/officeDocument/2006/relationships/image" Target="../media/image6.sv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6.xml"/><Relationship Id="rId1" Type="http://schemas.openxmlformats.org/officeDocument/2006/relationships/tags" Target="../tags/tag33.xml"/><Relationship Id="rId5" Type="http://schemas.openxmlformats.org/officeDocument/2006/relationships/image" Target="../media/image6.svg"/><Relationship Id="rId4" Type="http://schemas.openxmlformats.org/officeDocument/2006/relationships/image" Target="../media/image4.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a:t>Click to add text</a:t>
            </a:r>
          </a:p>
        </p:txBody>
      </p:sp>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pPr algn="r"/>
            <a:r>
              <a:rPr lang="en-GB"/>
              <a:t>Inside Lives – Bulletin #1</a:t>
            </a:r>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20853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GB"/>
              <a:t>Click icon to add picture</a:t>
            </a:r>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a:t>Click to add title</a:t>
            </a:r>
            <a:endParaRPr lang="en-GB"/>
          </a:p>
        </p:txBody>
      </p:sp>
    </p:spTree>
    <p:extLst>
      <p:ext uri="{BB962C8B-B14F-4D97-AF65-F5344CB8AC3E}">
        <p14:creationId xmlns:p14="http://schemas.microsoft.com/office/powerpoint/2010/main" val="144554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a:xfrm>
            <a:off x="359999" y="430718"/>
            <a:ext cx="11466875" cy="403200"/>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a:xfrm>
            <a:off x="10856913" y="6390000"/>
            <a:ext cx="969962" cy="196850"/>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a:xfrm>
            <a:off x="3272400" y="6390000"/>
            <a:ext cx="7495200" cy="198000"/>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p>
            <a:endParaRPr lang="en-GB"/>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31068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a:xfrm>
            <a:off x="10856913" y="6390000"/>
            <a:ext cx="969962" cy="196850"/>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a:xfrm>
            <a:off x="3272400" y="6390000"/>
            <a:ext cx="7495200" cy="198000"/>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p>
            <a:endParaRPr lang="en-GB"/>
          </a:p>
        </p:txBody>
      </p:sp>
    </p:spTree>
    <p:extLst>
      <p:ext uri="{BB962C8B-B14F-4D97-AF65-F5344CB8AC3E}">
        <p14:creationId xmlns:p14="http://schemas.microsoft.com/office/powerpoint/2010/main" val="405389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pPr algn="r"/>
            <a:r>
              <a:rPr lang="en-GB"/>
              <a:t>Inside Lives – Bulletin #1</a:t>
            </a:r>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418301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166183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401638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78848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05574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425416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88008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325029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a:t>Click icon to add picture</a:t>
            </a:r>
            <a:endParaRPr lang="en-GB"/>
          </a:p>
        </p:txBody>
      </p:sp>
    </p:spTree>
    <p:extLst>
      <p:ext uri="{BB962C8B-B14F-4D97-AF65-F5344CB8AC3E}">
        <p14:creationId xmlns:p14="http://schemas.microsoft.com/office/powerpoint/2010/main" val="37645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a:t>Click to add text</a:t>
            </a:r>
          </a:p>
        </p:txBody>
      </p:sp>
      <p:pic>
        <p:nvPicPr>
          <p:cNvPr id="12" name="Picture 11">
            <a:extLst>
              <a:ext uri="{FF2B5EF4-FFF2-40B4-BE49-F238E27FC236}">
                <a16:creationId xmlns:a16="http://schemas.microsoft.com/office/drawing/2014/main" id="{8367E2D2-7C31-4CEA-8775-7B4E031C0347}"/>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29033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a:t>Click icon to add picture</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a:t>Click to add title</a:t>
            </a:r>
            <a:endParaRPr lang="en-GB"/>
          </a:p>
        </p:txBody>
      </p:sp>
    </p:spTree>
    <p:extLst>
      <p:ext uri="{BB962C8B-B14F-4D97-AF65-F5344CB8AC3E}">
        <p14:creationId xmlns:p14="http://schemas.microsoft.com/office/powerpoint/2010/main" val="9255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50637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a:xfrm>
            <a:off x="10856913" y="6390000"/>
            <a:ext cx="969962" cy="196850"/>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a:xfrm>
            <a:off x="3272400" y="6390000"/>
            <a:ext cx="7495200" cy="198000"/>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p>
            <a:endParaRPr lang="en-GB"/>
          </a:p>
        </p:txBody>
      </p:sp>
    </p:spTree>
    <p:extLst>
      <p:ext uri="{BB962C8B-B14F-4D97-AF65-F5344CB8AC3E}">
        <p14:creationId xmlns:p14="http://schemas.microsoft.com/office/powerpoint/2010/main" val="1317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106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1 x content + heading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87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213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2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683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8717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3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847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885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t">
            <a:noAutofit/>
          </a:bodyPr>
          <a:lstStyle>
            <a:lvl1pPr algn="l">
              <a:defRPr sz="3000" b="0">
                <a:solidFill>
                  <a:srgbClr val="FFFFFF"/>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b"/>
          <a:lstStyle>
            <a:lvl1pPr>
              <a:spcBef>
                <a:spcPts val="600"/>
              </a:spcBef>
              <a:defRPr sz="1200">
                <a:solidFill>
                  <a:srgbClr val="FFFFFF"/>
                </a:solidFill>
              </a:defRPr>
            </a:lvl1pPr>
          </a:lstStyle>
          <a:p>
            <a:pPr lvl="0"/>
            <a:r>
              <a:rPr lang="en-GB"/>
              <a:t>Click to add text</a:t>
            </a:r>
          </a:p>
        </p:txBody>
      </p:sp>
    </p:spTree>
    <p:extLst>
      <p:ext uri="{BB962C8B-B14F-4D97-AF65-F5344CB8AC3E}">
        <p14:creationId xmlns:p14="http://schemas.microsoft.com/office/powerpoint/2010/main" val="371051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4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58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5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308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5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874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6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295"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08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885"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51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6474"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982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6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295"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295"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080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08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885"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885"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51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51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6474"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6474"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089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0950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shboard expor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FF685-0455-410C-BAD6-9C18A6B827C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42994E6-33EF-41B4-9B8F-14CDAEC3A969}"/>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68E51B97-D115-41B0-A593-DB194CD06371}"/>
              </a:ext>
            </a:extLst>
          </p:cNvPr>
          <p:cNvSpPr>
            <a:spLocks noGrp="1"/>
          </p:cNvSpPr>
          <p:nvPr>
            <p:ph sz="quarter" idx="12" hasCustomPrompt="1"/>
          </p:nvPr>
        </p:nvSpPr>
        <p:spPr>
          <a:xfrm>
            <a:off x="360000" y="432000"/>
            <a:ext cx="9536400" cy="5281200"/>
          </a:xfrm>
        </p:spPr>
        <p:txBody>
          <a:bodyPr/>
          <a:lstStyle>
            <a:lvl1pPr>
              <a:defRPr/>
            </a:lvl1pPr>
          </a:lstStyle>
          <a:p>
            <a:pPr lvl="0"/>
            <a:r>
              <a:rPr lang="en-US"/>
              <a:t>Click to add content</a:t>
            </a:r>
          </a:p>
        </p:txBody>
      </p:sp>
      <p:sp>
        <p:nvSpPr>
          <p:cNvPr id="8" name="Text Placeholder 7">
            <a:extLst>
              <a:ext uri="{FF2B5EF4-FFF2-40B4-BE49-F238E27FC236}">
                <a16:creationId xmlns:a16="http://schemas.microsoft.com/office/drawing/2014/main" id="{8956DFF0-F399-4C7B-9862-88E481176C81}"/>
              </a:ext>
            </a:extLst>
          </p:cNvPr>
          <p:cNvSpPr>
            <a:spLocks noGrp="1"/>
          </p:cNvSpPr>
          <p:nvPr>
            <p:ph type="body" sz="quarter" idx="13" hasCustomPrompt="1"/>
          </p:nvPr>
        </p:nvSpPr>
        <p:spPr>
          <a:xfrm>
            <a:off x="10062000" y="432000"/>
            <a:ext cx="1764000" cy="52812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704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a:t>Click to add text</a:t>
            </a:r>
          </a:p>
        </p:txBody>
      </p:sp>
      <p:pic>
        <p:nvPicPr>
          <p:cNvPr id="5" name="Picture 4">
            <a:extLst>
              <a:ext uri="{FF2B5EF4-FFF2-40B4-BE49-F238E27FC236}">
                <a16:creationId xmlns:a16="http://schemas.microsoft.com/office/drawing/2014/main" id="{770324A0-56CD-4DC3-9ABD-07D160344999}"/>
              </a:ext>
            </a:extLst>
          </p:cNvPr>
          <p:cNvPicPr>
            <a:picLocks noChangeAspect="1"/>
          </p:cNvPicPr>
          <p:nvPr userDrawn="1">
            <p:custDataLst>
              <p:tags r:id="rId2"/>
            </p:custDataLst>
          </p:nvPr>
        </p:nvPicPr>
        <p:blipFill>
          <a:blip r:embed="rId6"/>
          <a:stretch>
            <a:fillRect/>
          </a:stretch>
        </p:blipFill>
        <p:spPr>
          <a:xfrm>
            <a:off x="10379255" y="6145968"/>
            <a:ext cx="1462626" cy="439255"/>
          </a:xfrm>
          <a:prstGeom prst="rect">
            <a:avLst/>
          </a:prstGeom>
        </p:spPr>
      </p:pic>
    </p:spTree>
    <p:extLst>
      <p:ext uri="{BB962C8B-B14F-4D97-AF65-F5344CB8AC3E}">
        <p14:creationId xmlns:p14="http://schemas.microsoft.com/office/powerpoint/2010/main" val="21693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a:t>Click to add text</a:t>
            </a:r>
          </a:p>
        </p:txBody>
      </p:sp>
      <p:pic>
        <p:nvPicPr>
          <p:cNvPr id="12" name="Picture 11">
            <a:extLst>
              <a:ext uri="{FF2B5EF4-FFF2-40B4-BE49-F238E27FC236}">
                <a16:creationId xmlns:a16="http://schemas.microsoft.com/office/drawing/2014/main" id="{8367E2D2-7C31-4CEA-8775-7B4E031C0347}"/>
              </a:ext>
            </a:extLst>
          </p:cNvPr>
          <p:cNvPicPr>
            <a:picLocks noChangeAspect="1"/>
          </p:cNvPicPr>
          <p:nvPr userDrawn="1"/>
        </p:nvPicPr>
        <p:blipFill>
          <a:blip r:embed="rId6"/>
          <a:stretch>
            <a:fillRect/>
          </a:stretch>
        </p:blipFill>
        <p:spPr>
          <a:xfrm>
            <a:off x="4213475" y="1490401"/>
            <a:ext cx="63612" cy="4500000"/>
          </a:xfrm>
          <a:prstGeom prst="rect">
            <a:avLst/>
          </a:prstGeom>
        </p:spPr>
      </p:pic>
      <p:pic>
        <p:nvPicPr>
          <p:cNvPr id="4" name="Picture 3">
            <a:extLst>
              <a:ext uri="{FF2B5EF4-FFF2-40B4-BE49-F238E27FC236}">
                <a16:creationId xmlns:a16="http://schemas.microsoft.com/office/drawing/2014/main" id="{559045F6-7650-4E90-9C60-7B58EE76AEB4}"/>
              </a:ext>
            </a:extLst>
          </p:cNvPr>
          <p:cNvPicPr>
            <a:picLocks noChangeAspect="1"/>
          </p:cNvPicPr>
          <p:nvPr userDrawn="1">
            <p:custDataLst>
              <p:tags r:id="rId2"/>
            </p:custDataLst>
          </p:nvPr>
        </p:nvPicPr>
        <p:blipFill>
          <a:blip r:embed="rId7"/>
          <a:stretch>
            <a:fillRect/>
          </a:stretch>
        </p:blipFill>
        <p:spPr>
          <a:xfrm>
            <a:off x="10379255" y="6145968"/>
            <a:ext cx="1462626" cy="439255"/>
          </a:xfrm>
          <a:prstGeom prst="rect">
            <a:avLst/>
          </a:prstGeom>
        </p:spPr>
      </p:pic>
    </p:spTree>
    <p:extLst>
      <p:ext uri="{BB962C8B-B14F-4D97-AF65-F5344CB8AC3E}">
        <p14:creationId xmlns:p14="http://schemas.microsoft.com/office/powerpoint/2010/main" val="79332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a:t>Click to add text</a:t>
            </a:r>
          </a:p>
        </p:txBody>
      </p:sp>
      <p:pic>
        <p:nvPicPr>
          <p:cNvPr id="5" name="Picture 4">
            <a:extLst>
              <a:ext uri="{FF2B5EF4-FFF2-40B4-BE49-F238E27FC236}">
                <a16:creationId xmlns:a16="http://schemas.microsoft.com/office/drawing/2014/main" id="{B93BF7CC-0A84-4060-BF67-4F0C25D653DF}"/>
              </a:ext>
            </a:extLst>
          </p:cNvPr>
          <p:cNvPicPr>
            <a:picLocks noChangeAspect="1"/>
          </p:cNvPicPr>
          <p:nvPr userDrawn="1">
            <p:custDataLst>
              <p:tags r:id="rId2"/>
            </p:custDataLst>
          </p:nvPr>
        </p:nvPicPr>
        <p:blipFill>
          <a:blip r:embed="rId6"/>
          <a:stretch>
            <a:fillRect/>
          </a:stretch>
        </p:blipFill>
        <p:spPr>
          <a:xfrm>
            <a:off x="10379255" y="6145968"/>
            <a:ext cx="1462626" cy="439255"/>
          </a:xfrm>
          <a:prstGeom prst="rect">
            <a:avLst/>
          </a:prstGeom>
        </p:spPr>
      </p:pic>
    </p:spTree>
    <p:extLst>
      <p:ext uri="{BB962C8B-B14F-4D97-AF65-F5344CB8AC3E}">
        <p14:creationId xmlns:p14="http://schemas.microsoft.com/office/powerpoint/2010/main" val="61673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pic>
        <p:nvPicPr>
          <p:cNvPr id="11" name="Picture 10">
            <a:extLst>
              <a:ext uri="{FF2B5EF4-FFF2-40B4-BE49-F238E27FC236}">
                <a16:creationId xmlns:a16="http://schemas.microsoft.com/office/drawing/2014/main" id="{AB940724-CD0A-4966-9236-B1E83A63E8E9}"/>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48071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360000" y="558000"/>
            <a:ext cx="1940914" cy="367200"/>
          </a:xfrm>
          <a:prstGeom prst="rect">
            <a:avLst/>
          </a:prstGeom>
        </p:spPr>
      </p:pic>
      <p:pic>
        <p:nvPicPr>
          <p:cNvPr id="11" name="Picture 10">
            <a:extLst>
              <a:ext uri="{FF2B5EF4-FFF2-40B4-BE49-F238E27FC236}">
                <a16:creationId xmlns:a16="http://schemas.microsoft.com/office/drawing/2014/main" id="{AB940724-CD0A-4966-9236-B1E83A63E8E9}"/>
              </a:ext>
            </a:extLst>
          </p:cNvPr>
          <p:cNvPicPr>
            <a:picLocks noChangeAspect="1"/>
          </p:cNvPicPr>
          <p:nvPr userDrawn="1"/>
        </p:nvPicPr>
        <p:blipFill>
          <a:blip r:embed="rId6"/>
          <a:stretch>
            <a:fillRect/>
          </a:stretch>
        </p:blipFill>
        <p:spPr>
          <a:xfrm>
            <a:off x="4213475" y="1490401"/>
            <a:ext cx="63612" cy="4500000"/>
          </a:xfrm>
          <a:prstGeom prst="rect">
            <a:avLst/>
          </a:prstGeom>
        </p:spPr>
      </p:pic>
      <p:pic>
        <p:nvPicPr>
          <p:cNvPr id="4" name="Picture 3">
            <a:extLst>
              <a:ext uri="{FF2B5EF4-FFF2-40B4-BE49-F238E27FC236}">
                <a16:creationId xmlns:a16="http://schemas.microsoft.com/office/drawing/2014/main" id="{B0B5A02F-A341-44F4-9DFD-08AB39848CEC}"/>
              </a:ext>
            </a:extLst>
          </p:cNvPr>
          <p:cNvPicPr>
            <a:picLocks noChangeAspect="1"/>
          </p:cNvPicPr>
          <p:nvPr userDrawn="1">
            <p:custDataLst>
              <p:tags r:id="rId2"/>
            </p:custDataLst>
          </p:nvPr>
        </p:nvPicPr>
        <p:blipFill>
          <a:blip r:embed="rId7"/>
          <a:stretch>
            <a:fillRect/>
          </a:stretch>
        </p:blipFill>
        <p:spPr>
          <a:xfrm>
            <a:off x="10379255" y="6145968"/>
            <a:ext cx="1462626" cy="439255"/>
          </a:xfrm>
          <a:prstGeom prst="rect">
            <a:avLst/>
          </a:prstGeom>
        </p:spPr>
      </p:pic>
    </p:spTree>
    <p:extLst>
      <p:ext uri="{BB962C8B-B14F-4D97-AF65-F5344CB8AC3E}">
        <p14:creationId xmlns:p14="http://schemas.microsoft.com/office/powerpoint/2010/main" val="100104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337272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92365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a:t>Click to add subtitle</a:t>
            </a:r>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8115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37637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193276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56347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422877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378479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17176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71522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97163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372645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395902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23926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a:t>Click icon to add picture</a:t>
            </a:r>
            <a:endParaRPr lang="en-GB"/>
          </a:p>
        </p:txBody>
      </p:sp>
    </p:spTree>
    <p:extLst>
      <p:ext uri="{BB962C8B-B14F-4D97-AF65-F5344CB8AC3E}">
        <p14:creationId xmlns:p14="http://schemas.microsoft.com/office/powerpoint/2010/main" val="225670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a:t>Click icon to add picture</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a:t>Click to add title</a:t>
            </a:r>
            <a:endParaRPr lang="en-GB"/>
          </a:p>
        </p:txBody>
      </p:sp>
    </p:spTree>
    <p:extLst>
      <p:ext uri="{BB962C8B-B14F-4D97-AF65-F5344CB8AC3E}">
        <p14:creationId xmlns:p14="http://schemas.microsoft.com/office/powerpoint/2010/main" val="44798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425864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3629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a:t>Click to add text</a:t>
            </a:r>
          </a:p>
        </p:txBody>
      </p:sp>
    </p:spTree>
    <p:extLst>
      <p:ext uri="{BB962C8B-B14F-4D97-AF65-F5344CB8AC3E}">
        <p14:creationId xmlns:p14="http://schemas.microsoft.com/office/powerpoint/2010/main" val="37198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GB"/>
              <a:t>Click icon to add picture</a:t>
            </a:r>
          </a:p>
        </p:txBody>
      </p:sp>
      <p:pic>
        <p:nvPicPr>
          <p:cNvPr id="7" name="Picture 6">
            <a:extLst>
              <a:ext uri="{FF2B5EF4-FFF2-40B4-BE49-F238E27FC236}">
                <a16:creationId xmlns:a16="http://schemas.microsoft.com/office/drawing/2014/main" id="{1ADB29CA-18EE-48E7-B991-4B2578F8937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207125" y="1490400"/>
            <a:ext cx="63981" cy="4500000"/>
          </a:xfrm>
          <a:prstGeom prst="rect">
            <a:avLst/>
          </a:prstGeom>
        </p:spPr>
      </p:pic>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a:t>Click to add text</a:t>
            </a:r>
          </a:p>
        </p:txBody>
      </p:sp>
    </p:spTree>
    <p:extLst>
      <p:ext uri="{BB962C8B-B14F-4D97-AF65-F5344CB8AC3E}">
        <p14:creationId xmlns:p14="http://schemas.microsoft.com/office/powerpoint/2010/main" val="379664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a:t>Click to add text</a:t>
            </a:r>
          </a:p>
        </p:txBody>
      </p:sp>
    </p:spTree>
    <p:extLst>
      <p:ext uri="{BB962C8B-B14F-4D97-AF65-F5344CB8AC3E}">
        <p14:creationId xmlns:p14="http://schemas.microsoft.com/office/powerpoint/2010/main" val="30194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GB"/>
              <a:t>Click icon to add picture</a:t>
            </a:r>
          </a:p>
        </p:txBody>
      </p:sp>
      <p:pic>
        <p:nvPicPr>
          <p:cNvPr id="7" name="Picture 6">
            <a:extLst>
              <a:ext uri="{FF2B5EF4-FFF2-40B4-BE49-F238E27FC236}">
                <a16:creationId xmlns:a16="http://schemas.microsoft.com/office/drawing/2014/main" id="{1ADB29CA-18EE-48E7-B991-4B2578F8937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07125" y="1490400"/>
            <a:ext cx="63981" cy="4500000"/>
          </a:xfrm>
          <a:prstGeom prst="rect">
            <a:avLst/>
          </a:prstGeom>
        </p:spPr>
      </p:pic>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360000" y="558000"/>
            <a:ext cx="1940914" cy="367200"/>
          </a:xfrm>
          <a:prstGeom prst="rect">
            <a:avLst/>
          </a:prstGeom>
        </p:spPr>
      </p:pic>
    </p:spTree>
    <p:extLst>
      <p:ext uri="{BB962C8B-B14F-4D97-AF65-F5344CB8AC3E}">
        <p14:creationId xmlns:p14="http://schemas.microsoft.com/office/powerpoint/2010/main" val="411068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258622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38597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a:t>Click to add subtitle</a:t>
            </a:r>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2249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67464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344508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23028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13529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pPr algn="r"/>
            <a:r>
              <a:rPr lang="en-GB"/>
              <a:t>Inside Lives – Bulletin #1</a:t>
            </a:r>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a:t>Click to add subtitle</a:t>
            </a:r>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96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36237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35987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329631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26298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15428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34110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71270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GB"/>
              <a:t>Click icon to add picture</a:t>
            </a:r>
          </a:p>
        </p:txBody>
      </p:sp>
    </p:spTree>
    <p:extLst>
      <p:ext uri="{BB962C8B-B14F-4D97-AF65-F5344CB8AC3E}">
        <p14:creationId xmlns:p14="http://schemas.microsoft.com/office/powerpoint/2010/main" val="276870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GB"/>
              <a:t>Click icon to add picture</a:t>
            </a:r>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a:t>Click to add title</a:t>
            </a:r>
            <a:endParaRPr lang="en-GB"/>
          </a:p>
        </p:txBody>
      </p:sp>
    </p:spTree>
    <p:extLst>
      <p:ext uri="{BB962C8B-B14F-4D97-AF65-F5344CB8AC3E}">
        <p14:creationId xmlns:p14="http://schemas.microsoft.com/office/powerpoint/2010/main" val="409961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285407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pPr algn="r"/>
            <a:r>
              <a:rPr lang="en-GB"/>
              <a:t>Inside Lives – Bulletin #1</a:t>
            </a:r>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41348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94431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a:t>Click to add text</a:t>
            </a:r>
          </a:p>
        </p:txBody>
      </p:sp>
    </p:spTree>
    <p:extLst>
      <p:ext uri="{BB962C8B-B14F-4D97-AF65-F5344CB8AC3E}">
        <p14:creationId xmlns:p14="http://schemas.microsoft.com/office/powerpoint/2010/main" val="170008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GB"/>
              <a:t>Click icon to add picture</a:t>
            </a:r>
          </a:p>
        </p:txBody>
      </p:sp>
      <p:pic>
        <p:nvPicPr>
          <p:cNvPr id="7" name="Picture 6">
            <a:extLst>
              <a:ext uri="{FF2B5EF4-FFF2-40B4-BE49-F238E27FC236}">
                <a16:creationId xmlns:a16="http://schemas.microsoft.com/office/drawing/2014/main" id="{1ADB29CA-18EE-48E7-B991-4B2578F8937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207125" y="1490400"/>
            <a:ext cx="63981" cy="4500000"/>
          </a:xfrm>
          <a:prstGeom prst="rect">
            <a:avLst/>
          </a:prstGeom>
        </p:spPr>
      </p:pic>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a:t>Click to add text</a:t>
            </a:r>
          </a:p>
        </p:txBody>
      </p:sp>
    </p:spTree>
    <p:extLst>
      <p:ext uri="{BB962C8B-B14F-4D97-AF65-F5344CB8AC3E}">
        <p14:creationId xmlns:p14="http://schemas.microsoft.com/office/powerpoint/2010/main" val="40537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a:t>Click to add text</a:t>
            </a:r>
          </a:p>
        </p:txBody>
      </p:sp>
    </p:spTree>
    <p:extLst>
      <p:ext uri="{BB962C8B-B14F-4D97-AF65-F5344CB8AC3E}">
        <p14:creationId xmlns:p14="http://schemas.microsoft.com/office/powerpoint/2010/main" val="220606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GB"/>
              <a:t>Click icon to add picture</a:t>
            </a:r>
          </a:p>
        </p:txBody>
      </p:sp>
      <p:pic>
        <p:nvPicPr>
          <p:cNvPr id="7" name="Picture 6">
            <a:extLst>
              <a:ext uri="{FF2B5EF4-FFF2-40B4-BE49-F238E27FC236}">
                <a16:creationId xmlns:a16="http://schemas.microsoft.com/office/drawing/2014/main" id="{1ADB29CA-18EE-48E7-B991-4B2578F8937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07125" y="1490400"/>
            <a:ext cx="63981" cy="4500000"/>
          </a:xfrm>
          <a:prstGeom prst="rect">
            <a:avLst/>
          </a:prstGeom>
        </p:spPr>
      </p:pic>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360000" y="558000"/>
            <a:ext cx="1940914" cy="367200"/>
          </a:xfrm>
          <a:prstGeom prst="rect">
            <a:avLst/>
          </a:prstGeom>
        </p:spPr>
      </p:pic>
    </p:spTree>
    <p:extLst>
      <p:ext uri="{BB962C8B-B14F-4D97-AF65-F5344CB8AC3E}">
        <p14:creationId xmlns:p14="http://schemas.microsoft.com/office/powerpoint/2010/main" val="172314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313420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428533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a:t>Click to add subtitle</a:t>
            </a:r>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9930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141471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01747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pPr algn="r"/>
            <a:r>
              <a:rPr lang="en-GB"/>
              <a:t>Inside Lives – Bulletin #1</a:t>
            </a:r>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42129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53958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375368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352127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96156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424641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99615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234025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78945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300098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GB"/>
              <a:t>Click icon to add picture</a:t>
            </a:r>
          </a:p>
        </p:txBody>
      </p:sp>
    </p:spTree>
    <p:extLst>
      <p:ext uri="{BB962C8B-B14F-4D97-AF65-F5344CB8AC3E}">
        <p14:creationId xmlns:p14="http://schemas.microsoft.com/office/powerpoint/2010/main" val="51290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2.sv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png"/><Relationship Id="rId2" Type="http://schemas.openxmlformats.org/officeDocument/2006/relationships/slideLayout" Target="../slideLayouts/slideLayout24.xml"/><Relationship Id="rId16" Type="http://schemas.openxmlformats.org/officeDocument/2006/relationships/tags" Target="../tags/tag9.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ags" Target="../tags/tag8.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6.xml"/><Relationship Id="rId4"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tags" Target="../tags/tag1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tags" Target="../tags/tag11.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image" Target="../media/image2.sv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tags" Target="../tags/tag1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theme" Target="../theme/theme4.xml"/><Relationship Id="rId28" Type="http://schemas.openxmlformats.org/officeDocument/2006/relationships/image" Target="../media/image1.png"/><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tags" Target="../tags/tag13.xml"/><Relationship Id="rId30"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image" Target="../media/image1.png"/><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tags" Target="../tags/tag2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tags" Target="../tags/tag2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theme" Target="../theme/theme5.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image" Target="../media/image2.sv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image" Target="../media/image1.png"/><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tags" Target="../tags/tag29.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tags" Target="../tags/tag28.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theme" Target="../theme/theme6.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pPr algn="r"/>
            <a:r>
              <a:rPr lang="en-GB"/>
              <a:t>Inside Lives – Bulletin #1</a:t>
            </a:r>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4"/>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2CC2F24E-468A-4212-A014-115B799B0109}"/>
              </a:ext>
            </a:extLst>
          </p:cNvPr>
          <p:cNvPicPr>
            <a:picLocks noChangeAspect="1"/>
          </p:cNvPicPr>
          <p:nvPr userDrawn="1">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819" r:id="rId2"/>
    <p:sldLayoutId id="2147483821" r:id="rId3"/>
    <p:sldLayoutId id="2147483820" r:id="rId4"/>
    <p:sldLayoutId id="2147483697" r:id="rId5"/>
    <p:sldLayoutId id="2147483696"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userDrawn="1">
          <p15:clr>
            <a:srgbClr val="F26B43"/>
          </p15:clr>
        </p15:guide>
        <p15:guide id="14" pos="7453"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6" pos="3840" userDrawn="1">
          <p15:clr>
            <a:srgbClr val="F26B43"/>
          </p15:clr>
        </p15:guide>
        <p15:guide id="37" pos="3782" userDrawn="1">
          <p15:clr>
            <a:srgbClr val="F26B43"/>
          </p15:clr>
        </p15:guide>
        <p15:guide id="38" pos="3900" userDrawn="1">
          <p15:clr>
            <a:srgbClr val="F26B43"/>
          </p15:clr>
        </p15:guide>
        <p15:guide id="39" orient="horz" pos="38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3" name="Footer Placeholder 2">
            <a:extLst>
              <a:ext uri="{FF2B5EF4-FFF2-40B4-BE49-F238E27FC236}">
                <a16:creationId xmlns:a16="http://schemas.microsoft.com/office/drawing/2014/main" id="{1115639F-9E76-41B0-BB57-8F8A1F600167}"/>
              </a:ext>
            </a:extLst>
          </p:cNvPr>
          <p:cNvSpPr>
            <a:spLocks noGrp="1"/>
          </p:cNvSpPr>
          <p:nvPr userDrawn="1">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pPr algn="r"/>
            <a:r>
              <a:rPr lang="en-GB"/>
              <a:t>Inside Lives – Bulletin #1</a:t>
            </a:r>
          </a:p>
        </p:txBody>
      </p:sp>
      <p:cxnSp>
        <p:nvCxnSpPr>
          <p:cNvPr id="33" name="Straight Connector 32">
            <a:extLst>
              <a:ext uri="{FF2B5EF4-FFF2-40B4-BE49-F238E27FC236}">
                <a16:creationId xmlns:a16="http://schemas.microsoft.com/office/drawing/2014/main" id="{81FD9D1B-8E5A-447D-B2D0-15FF23DD7EDA}"/>
              </a:ext>
            </a:extLst>
          </p:cNvPr>
          <p:cNvCxnSpPr>
            <a:cxnSpLocks/>
          </p:cNvCxnSpPr>
          <p:nvPr userDrawn="1">
            <p:custDataLst>
              <p:tags r:id="rId15"/>
            </p:custDataLst>
          </p:nvPr>
        </p:nvCxnSpPr>
        <p:spPr>
          <a:xfrm>
            <a:off x="360000" y="6120000"/>
            <a:ext cx="11474161" cy="0"/>
          </a:xfrm>
          <a:prstGeom prst="line">
            <a:avLst/>
          </a:prstGeom>
          <a:ln w="38100">
            <a:solidFill>
              <a:srgbClr val="333333"/>
            </a:solidFill>
            <a:tailEnd type="non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7AF91A0-A869-4C9D-8D84-C843E57FF9C6}"/>
              </a:ext>
            </a:extLst>
          </p:cNvPr>
          <p:cNvGrpSpPr/>
          <p:nvPr userDrawn="1"/>
        </p:nvGrpSpPr>
        <p:grpSpPr>
          <a:xfrm>
            <a:off x="-1143000" y="-600255"/>
            <a:ext cx="13680281" cy="6916199"/>
            <a:chOff x="-1143000" y="-600255"/>
            <a:chExt cx="13680281" cy="6916199"/>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cxnSp>
          <p:nvCxnSpPr>
            <p:cNvPr id="34" name="Straight Connector 33">
              <a:extLst>
                <a:ext uri="{FF2B5EF4-FFF2-40B4-BE49-F238E27FC236}">
                  <a16:creationId xmlns:a16="http://schemas.microsoft.com/office/drawing/2014/main" id="{4C819980-719E-42BA-84AA-491FF69717D9}"/>
                </a:ext>
              </a:extLst>
            </p:cNvPr>
            <p:cNvCxnSpPr/>
            <p:nvPr userDrawn="1"/>
          </p:nvCxnSpPr>
          <p:spPr>
            <a:xfrm>
              <a:off x="-256200" y="6145408"/>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D636BE3-4FEE-45BA-A183-BCB80C007E10}"/>
                </a:ext>
              </a:extLst>
            </p:cNvPr>
            <p:cNvSpPr txBox="1"/>
            <p:nvPr userDrawn="1"/>
          </p:nvSpPr>
          <p:spPr>
            <a:xfrm>
              <a:off x="-747711" y="6069722"/>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36" name="TextBox 35">
              <a:extLst>
                <a:ext uri="{FF2B5EF4-FFF2-40B4-BE49-F238E27FC236}">
                  <a16:creationId xmlns:a16="http://schemas.microsoft.com/office/drawing/2014/main" id="{92FC16A6-CA4F-4B0F-B25C-7772D09D7351}"/>
                </a:ext>
              </a:extLst>
            </p:cNvPr>
            <p:cNvSpPr txBox="1"/>
            <p:nvPr userDrawn="1"/>
          </p:nvSpPr>
          <p:spPr>
            <a:xfrm>
              <a:off x="-1143000" y="6192833"/>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pic>
        <p:nvPicPr>
          <p:cNvPr id="38" name="Graphic 37">
            <a:extLst>
              <a:ext uri="{FF2B5EF4-FFF2-40B4-BE49-F238E27FC236}">
                <a16:creationId xmlns:a16="http://schemas.microsoft.com/office/drawing/2014/main" id="{BDB25C72-3FD4-461E-BCBE-96F525FA2297}"/>
              </a:ext>
            </a:extLst>
          </p:cNvPr>
          <p:cNvPicPr>
            <a:picLocks noChangeAspect="1"/>
          </p:cNvPicPr>
          <p:nvPr userDrawn="1">
            <p:custDataLst>
              <p:tags r:id="rId16"/>
            </p:custDataLst>
          </p:nvPr>
        </p:nvPicPr>
        <p:blipFill>
          <a:blip r:embed="rId17">
            <a:extLst>
              <a:ext uri="{96DAC541-7B7A-43D3-8B79-37D633B846F1}">
                <asvg:svgBlip xmlns:asvg="http://schemas.microsoft.com/office/drawing/2016/SVG/main" r:embed="rId18"/>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144403623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80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a:p>
        </p:txBody>
      </p:sp>
      <p:cxnSp>
        <p:nvCxnSpPr>
          <p:cNvPr id="33" name="Straight Connector 32">
            <a:extLst>
              <a:ext uri="{FF2B5EF4-FFF2-40B4-BE49-F238E27FC236}">
                <a16:creationId xmlns:a16="http://schemas.microsoft.com/office/drawing/2014/main" id="{BB75DB98-1BD1-4926-8750-16657B153BE4}"/>
              </a:ext>
            </a:extLst>
          </p:cNvPr>
          <p:cNvCxnSpPr>
            <a:cxnSpLocks/>
          </p:cNvCxnSpPr>
          <p:nvPr userDrawn="1"/>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4" name="Graphic 33">
            <a:extLst>
              <a:ext uri="{FF2B5EF4-FFF2-40B4-BE49-F238E27FC236}">
                <a16:creationId xmlns:a16="http://schemas.microsoft.com/office/drawing/2014/main" id="{D3E635D0-BA07-4485-8050-85E8C801F86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797071749"/>
      </p:ext>
    </p:extLst>
  </p:cSld>
  <p:clrMap bg1="lt1" tx1="dk1" bg2="lt2" tx2="dk2" accent1="accent1" accent2="accent2" accent3="accent3" accent4="accent4" accent5="accent5" accent6="accent6" hlink="hlink" folHlink="folHlink"/>
  <p:sldLayoutIdLst>
    <p:sldLayoutId id="214748381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4"/>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2CC2F24E-468A-4212-A014-115B799B0109}"/>
              </a:ext>
            </a:extLst>
          </p:cNvPr>
          <p:cNvPicPr>
            <a:picLocks noChangeAspect="1"/>
          </p:cNvPicPr>
          <p:nvPr userDrawn="1">
            <p:custDataLst>
              <p:tags r:id="rId25"/>
            </p:custDataLst>
          </p:nvPr>
        </p:nvPicPr>
        <p:blipFill>
          <a:blip r:embed="rId28">
            <a:extLst>
              <a:ext uri="{96DAC541-7B7A-43D3-8B79-37D633B846F1}">
                <asvg:svgBlip xmlns:asvg="http://schemas.microsoft.com/office/drawing/2016/SVG/main" r:embed="rId29"/>
              </a:ext>
            </a:extLst>
          </a:blip>
          <a:stretch>
            <a:fillRect/>
          </a:stretch>
        </p:blipFill>
        <p:spPr>
          <a:xfrm>
            <a:off x="359999" y="6390412"/>
            <a:ext cx="1080272" cy="204376"/>
          </a:xfrm>
          <a:prstGeom prst="rect">
            <a:avLst/>
          </a:prstGeom>
        </p:spPr>
      </p:pic>
      <p:cxnSp>
        <p:nvCxnSpPr>
          <p:cNvPr id="10" name="Straight Connector 9">
            <a:extLst>
              <a:ext uri="{FF2B5EF4-FFF2-40B4-BE49-F238E27FC236}">
                <a16:creationId xmlns:a16="http://schemas.microsoft.com/office/drawing/2014/main" id="{AA2C540F-EBC8-4672-A434-DB900C7A20D8}"/>
              </a:ext>
            </a:extLst>
          </p:cNvPr>
          <p:cNvCxnSpPr/>
          <p:nvPr userDrawn="1">
            <p:custDataLst>
              <p:tags r:id="rId26"/>
            </p:custDataLst>
          </p:nvPr>
        </p:nvCxnSpPr>
        <p:spPr>
          <a:xfrm>
            <a:off x="1630771" y="6383598"/>
            <a:ext cx="0" cy="20162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D3BB4F4-BFA6-4404-BCC6-FAC7C66372E0}"/>
              </a:ext>
            </a:extLst>
          </p:cNvPr>
          <p:cNvPicPr>
            <a:picLocks noChangeAspect="1"/>
          </p:cNvPicPr>
          <p:nvPr userDrawn="1">
            <p:custDataLst>
              <p:tags r:id="rId27"/>
            </p:custDataLst>
          </p:nvPr>
        </p:nvPicPr>
        <p:blipFill>
          <a:blip r:embed="rId30"/>
          <a:stretch>
            <a:fillRect/>
          </a:stretch>
        </p:blipFill>
        <p:spPr>
          <a:xfrm>
            <a:off x="1821271" y="6383598"/>
            <a:ext cx="671368" cy="201625"/>
          </a:xfrm>
          <a:prstGeom prst="rect">
            <a:avLst/>
          </a:prstGeom>
        </p:spPr>
      </p:pic>
    </p:spTree>
    <p:extLst>
      <p:ext uri="{BB962C8B-B14F-4D97-AF65-F5344CB8AC3E}">
        <p14:creationId xmlns:p14="http://schemas.microsoft.com/office/powerpoint/2010/main" val="17939670"/>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 id="2147483841" r:id="rId19"/>
    <p:sldLayoutId id="2147483842" r:id="rId20"/>
    <p:sldLayoutId id="2147483843" r:id="rId21"/>
    <p:sldLayoutId id="2147483844"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b="0" i="0">
                <a:solidFill>
                  <a:schemeClr val="bg1"/>
                </a:solidFill>
                <a:latin typeface="Kantar Brown Light" panose="020B0404020101010102" pitchFamily="34" charset="77"/>
              </a:defRPr>
            </a:lvl1pPr>
          </a:lstStyle>
          <a:p>
            <a:fld id="{4034BEE3-566C-4068-A777-C3A4762E861B}" type="slidenum">
              <a:rPr lang="en-GB" smtClean="0"/>
              <a:pPr/>
              <a:t>‹#›</a:t>
            </a:fld>
            <a:endParaRPr lang="en-GB"/>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b="0" i="0">
                  <a:solidFill>
                    <a:schemeClr val="tx1"/>
                  </a:solidFill>
                  <a:latin typeface="Kantar Brown Light" panose="020B0404020101010102" pitchFamily="34" charset="77"/>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b="0" i="0">
                  <a:solidFill>
                    <a:schemeClr val="tx1"/>
                  </a:solidFill>
                  <a:latin typeface="Kantar Brown Light" panose="020B0404020101010102" pitchFamily="34" charset="77"/>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b="0" i="0">
                  <a:solidFill>
                    <a:schemeClr val="tx1"/>
                  </a:solidFill>
                  <a:latin typeface="Kantar Brown Light" panose="020B0404020101010102" pitchFamily="34" charset="77"/>
                </a:rPr>
                <a:t>Middle </a:t>
              </a:r>
              <a:br>
                <a:rPr lang="en-GB" sz="800" b="0" i="0">
                  <a:solidFill>
                    <a:schemeClr val="tx1"/>
                  </a:solidFill>
                  <a:latin typeface="Kantar Brown Light" panose="020B0404020101010102" pitchFamily="34" charset="77"/>
                </a:rPr>
              </a:br>
              <a:r>
                <a:rPr lang="en-GB" sz="800" b="0" i="0">
                  <a:solidFill>
                    <a:schemeClr val="tx1"/>
                  </a:solidFill>
                  <a:latin typeface="Kantar Brown Light" panose="020B0404020101010102" pitchFamily="34" charset="77"/>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b="0" i="0">
                  <a:solidFill>
                    <a:schemeClr val="tx1"/>
                  </a:solidFill>
                  <a:latin typeface="Kantar Brown Light" panose="020B0404020101010102" pitchFamily="34" charset="77"/>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b="0" i="0">
                  <a:solidFill>
                    <a:schemeClr val="tx1"/>
                  </a:solidFill>
                  <a:latin typeface="Kantar Brown Light" panose="020B0404020101010102" pitchFamily="34" charset="77"/>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b="0" i="0">
                <a:solidFill>
                  <a:schemeClr val="tx1"/>
                </a:solidFill>
                <a:latin typeface="+mn-lt"/>
              </a:defRPr>
            </a:lvl1pPr>
          </a:lstStyle>
          <a:p>
            <a:endParaRPr lang="en-GB"/>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4"/>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2CC2F24E-468A-4212-A014-115B799B0109}"/>
              </a:ext>
            </a:extLst>
          </p:cNvPr>
          <p:cNvPicPr>
            <a:picLocks noChangeAspect="1"/>
          </p:cNvPicPr>
          <p:nvPr userDrawn="1">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359999" y="6390412"/>
            <a:ext cx="1080272" cy="204376"/>
          </a:xfrm>
          <a:prstGeom prst="rect">
            <a:avLst/>
          </a:prstGeom>
        </p:spPr>
      </p:pic>
      <p:sp>
        <p:nvSpPr>
          <p:cNvPr id="4" name="TextBox 3">
            <a:extLst>
              <a:ext uri="{FF2B5EF4-FFF2-40B4-BE49-F238E27FC236}">
                <a16:creationId xmlns:a16="http://schemas.microsoft.com/office/drawing/2014/main" id="{A470E5BE-C3F5-4792-836A-5B85E343DFFD}"/>
              </a:ext>
            </a:extLst>
          </p:cNvPr>
          <p:cNvSpPr txBox="1"/>
          <p:nvPr userDrawn="1"/>
        </p:nvSpPr>
        <p:spPr>
          <a:xfrm>
            <a:off x="0" y="3049409"/>
            <a:ext cx="12192000" cy="759182"/>
          </a:xfrm>
          <a:prstGeom prst="rect">
            <a:avLst/>
          </a:prstGeom>
          <a:solidFill>
            <a:srgbClr val="FF0000"/>
          </a:solidFill>
        </p:spPr>
        <p:txBody>
          <a:bodyPr vert="horz" wrap="square" lIns="254000" tIns="254000" rIns="254000" bIns="254000" rtlCol="0">
            <a:spAutoFit/>
          </a:bodyPr>
          <a:lstStyle/>
          <a:p>
            <a:pPr algn="ctr"/>
            <a:r>
              <a:rPr lang="en-GB" sz="1600">
                <a:solidFill>
                  <a:srgbClr val="FFFFFF"/>
                </a:solidFill>
              </a:rPr>
              <a:t>ROGUE SLIDEMASTER</a:t>
            </a:r>
            <a:endParaRPr lang="en-GB" sz="1600" err="1">
              <a:solidFill>
                <a:srgbClr val="FFFFFF"/>
              </a:solidFill>
            </a:endParaRPr>
          </a:p>
        </p:txBody>
      </p:sp>
    </p:spTree>
    <p:extLst>
      <p:ext uri="{BB962C8B-B14F-4D97-AF65-F5344CB8AC3E}">
        <p14:creationId xmlns:p14="http://schemas.microsoft.com/office/powerpoint/2010/main" val="2684771624"/>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 id="2147483864" r:id="rId19"/>
    <p:sldLayoutId id="2147483865" r:id="rId20"/>
    <p:sldLayoutId id="2147483866" r:id="rId21"/>
    <p:sldLayoutId id="2147483867"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i="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b="0" i="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b="0" i="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b="0" i="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b="0" i="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b="0" i="0">
                <a:solidFill>
                  <a:schemeClr val="bg1"/>
                </a:solidFill>
                <a:latin typeface="Kantar Brown Light" panose="020B0404020101010102" pitchFamily="34" charset="77"/>
              </a:defRPr>
            </a:lvl1pPr>
          </a:lstStyle>
          <a:p>
            <a:fld id="{4034BEE3-566C-4068-A777-C3A4762E861B}" type="slidenum">
              <a:rPr lang="en-GB" smtClean="0"/>
              <a:pPr/>
              <a:t>‹#›</a:t>
            </a:fld>
            <a:endParaRPr lang="en-GB"/>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b="0" i="0">
                  <a:solidFill>
                    <a:schemeClr val="tx1"/>
                  </a:solidFill>
                  <a:latin typeface="Kantar Brown Light" panose="020B0404020101010102" pitchFamily="34" charset="77"/>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b="0" i="0">
                  <a:solidFill>
                    <a:schemeClr val="tx1"/>
                  </a:solidFill>
                  <a:latin typeface="Kantar Brown Light" panose="020B0404020101010102" pitchFamily="34" charset="77"/>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b="0" i="0">
                  <a:solidFill>
                    <a:schemeClr val="tx1"/>
                  </a:solidFill>
                  <a:latin typeface="Kantar Brown Light" panose="020B0404020101010102" pitchFamily="34" charset="77"/>
                </a:rPr>
                <a:t>Middle </a:t>
              </a:r>
              <a:br>
                <a:rPr lang="en-GB" sz="800" b="0" i="0">
                  <a:solidFill>
                    <a:schemeClr val="tx1"/>
                  </a:solidFill>
                  <a:latin typeface="Kantar Brown Light" panose="020B0404020101010102" pitchFamily="34" charset="77"/>
                </a:rPr>
              </a:br>
              <a:r>
                <a:rPr lang="en-GB" sz="800" b="0" i="0">
                  <a:solidFill>
                    <a:schemeClr val="tx1"/>
                  </a:solidFill>
                  <a:latin typeface="Kantar Brown Light" panose="020B0404020101010102" pitchFamily="34" charset="77"/>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b="0" i="0">
                  <a:solidFill>
                    <a:schemeClr val="tx1"/>
                  </a:solidFill>
                  <a:latin typeface="Kantar Brown Light" panose="020B0404020101010102" pitchFamily="34" charset="77"/>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b="0" i="0">
                  <a:solidFill>
                    <a:schemeClr val="tx1"/>
                  </a:solidFill>
                  <a:latin typeface="Kantar Brown Light" panose="020B0404020101010102" pitchFamily="34" charset="77"/>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b="0" i="0">
                <a:solidFill>
                  <a:schemeClr val="tx1"/>
                </a:solidFill>
                <a:latin typeface="+mn-lt"/>
              </a:defRPr>
            </a:lvl1pPr>
          </a:lstStyle>
          <a:p>
            <a:endParaRPr lang="en-GB"/>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4"/>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2CC2F24E-468A-4212-A014-115B799B0109}"/>
              </a:ext>
            </a:extLst>
          </p:cNvPr>
          <p:cNvPicPr>
            <a:picLocks noChangeAspect="1"/>
          </p:cNvPicPr>
          <p:nvPr userDrawn="1">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2546685753"/>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 id="2147483886" r:id="rId18"/>
    <p:sldLayoutId id="2147483887" r:id="rId19"/>
    <p:sldLayoutId id="2147483888" r:id="rId20"/>
    <p:sldLayoutId id="2147483889" r:id="rId21"/>
    <p:sldLayoutId id="2147483890"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i="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b="0" i="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b="0" i="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b="0" i="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b="0" i="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3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ags" Target="../tags/tag37.xml"/><Relationship Id="rId5" Type="http://schemas.openxmlformats.org/officeDocument/2006/relationships/hyperlink" Target="mailto:amy.busby@kantar.com" TargetMode="External"/><Relationship Id="rId4" Type="http://schemas.openxmlformats.org/officeDocument/2006/relationships/hyperlink" Target="mailto:Nick.roberts@kantar.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hyperlink" Target="mailto:nick.roberts@kantar.com;%20amy.busby@kantar.com?subject=Inside%20Lives%20Enquiry" TargetMode="External"/><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35.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36.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hyperlink" Target="mailto:nick.roberts@kantar.com;%20amy.busby@kantar.com?subject=Inside%20Lives%20Enquiry"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D1FF67-A2F4-4F31-88E7-0B18B9F54160}"/>
              </a:ext>
            </a:extLst>
          </p:cNvPr>
          <p:cNvPicPr>
            <a:picLocks noChangeAspect="1"/>
          </p:cNvPicPr>
          <p:nvPr/>
        </p:nvPicPr>
        <p:blipFill rotWithShape="1">
          <a:blip r:embed="rId4"/>
          <a:srcRect t="7802" b="7802"/>
          <a:stretch/>
        </p:blipFill>
        <p:spPr>
          <a:xfrm>
            <a:off x="0" y="0"/>
            <a:ext cx="12192000" cy="6858000"/>
          </a:xfrm>
          <a:prstGeom prst="rect">
            <a:avLst/>
          </a:prstGeom>
        </p:spPr>
      </p:pic>
      <p:pic>
        <p:nvPicPr>
          <p:cNvPr id="11" name="Graphic 10">
            <a:extLst>
              <a:ext uri="{FF2B5EF4-FFF2-40B4-BE49-F238E27FC236}">
                <a16:creationId xmlns:a16="http://schemas.microsoft.com/office/drawing/2014/main" id="{14399052-BEDD-408E-B538-CC3840EF8116}"/>
              </a:ext>
            </a:extLst>
          </p:cNvPr>
          <p:cNvPicPr>
            <a:picLocks noChangeAspect="1"/>
          </p:cNvPicPr>
          <p:nvPr>
            <p:custDataLst>
              <p:tags r:id="rId1"/>
            </p:custDataLst>
          </p:nvPr>
        </p:nvPicPr>
        <p:blipFill>
          <a:blip r:embed="rId5">
            <a:extLst>
              <a:ext uri="{96DAC541-7B7A-43D3-8B79-37D633B846F1}">
                <asvg:svgBlip xmlns:asvg="http://schemas.microsoft.com/office/drawing/2016/SVG/main" r:embed="rId6"/>
              </a:ext>
            </a:extLst>
          </a:blip>
          <a:stretch>
            <a:fillRect/>
          </a:stretch>
        </p:blipFill>
        <p:spPr>
          <a:xfrm>
            <a:off x="360000" y="558000"/>
            <a:ext cx="1940914" cy="367200"/>
          </a:xfrm>
          <a:prstGeom prst="rect">
            <a:avLst/>
          </a:prstGeom>
        </p:spPr>
      </p:pic>
      <p:sp>
        <p:nvSpPr>
          <p:cNvPr id="6" name="Title 5">
            <a:extLst>
              <a:ext uri="{FF2B5EF4-FFF2-40B4-BE49-F238E27FC236}">
                <a16:creationId xmlns:a16="http://schemas.microsoft.com/office/drawing/2014/main" id="{97D6FB91-C465-0045-99B2-7EF75394BAC2}"/>
              </a:ext>
            </a:extLst>
          </p:cNvPr>
          <p:cNvSpPr>
            <a:spLocks noGrp="1"/>
          </p:cNvSpPr>
          <p:nvPr>
            <p:ph type="ctrTitle"/>
          </p:nvPr>
        </p:nvSpPr>
        <p:spPr/>
        <p:txBody>
          <a:bodyPr/>
          <a:lstStyle/>
          <a:p>
            <a:r>
              <a:rPr lang="en-GB" sz="4000"/>
              <a:t>Inside Lives</a:t>
            </a:r>
            <a:br>
              <a:rPr lang="en-GB" sz="4000"/>
            </a:br>
            <a:br>
              <a:rPr lang="en-GB" sz="2000"/>
            </a:br>
            <a:r>
              <a:rPr lang="en-GB" sz="2000"/>
              <a:t>Longitudinal qualitative community of citizens and small business owners</a:t>
            </a:r>
            <a:br>
              <a:rPr lang="en-US" sz="2000"/>
            </a:br>
            <a:endParaRPr lang="en-US" sz="2000"/>
          </a:p>
        </p:txBody>
      </p:sp>
      <p:sp>
        <p:nvSpPr>
          <p:cNvPr id="2" name="Subtitle 1">
            <a:extLst>
              <a:ext uri="{FF2B5EF4-FFF2-40B4-BE49-F238E27FC236}">
                <a16:creationId xmlns:a16="http://schemas.microsoft.com/office/drawing/2014/main" id="{931DE124-930C-40B3-A493-0F49B56947C0}"/>
              </a:ext>
            </a:extLst>
          </p:cNvPr>
          <p:cNvSpPr>
            <a:spLocks noGrp="1"/>
          </p:cNvSpPr>
          <p:nvPr>
            <p:ph type="subTitle" idx="1"/>
          </p:nvPr>
        </p:nvSpPr>
        <p:spPr>
          <a:xfrm>
            <a:off x="360000" y="3708000"/>
            <a:ext cx="4119010" cy="1022400"/>
          </a:xfrm>
        </p:spPr>
        <p:txBody>
          <a:bodyPr/>
          <a:lstStyle/>
          <a:p>
            <a:endParaRPr lang="en-GB" sz="2000" b="1" dirty="0"/>
          </a:p>
          <a:p>
            <a:r>
              <a:rPr lang="en-GB" sz="2000" b="1" dirty="0"/>
              <a:t>Bulletin 2 </a:t>
            </a:r>
            <a:r>
              <a:rPr lang="en-GB" sz="1600" b="1" dirty="0"/>
              <a:t>(</a:t>
            </a:r>
            <a:r>
              <a:rPr lang="en-GB" sz="1600" b="1" dirty="0">
                <a:solidFill>
                  <a:schemeClr val="bg1"/>
                </a:solidFill>
              </a:rPr>
              <a:t>14/05/2020)</a:t>
            </a:r>
            <a:endParaRPr lang="en-GB" sz="1600" b="1" dirty="0"/>
          </a:p>
          <a:p>
            <a:r>
              <a:rPr lang="en-GB" sz="2000" b="1" dirty="0">
                <a:solidFill>
                  <a:schemeClr val="bg1"/>
                </a:solidFill>
              </a:rPr>
              <a:t>Anticipating life after lockdown</a:t>
            </a:r>
          </a:p>
          <a:p>
            <a:endParaRPr lang="en-GB" dirty="0"/>
          </a:p>
        </p:txBody>
      </p:sp>
      <p:sp>
        <p:nvSpPr>
          <p:cNvPr id="18" name="Text Placeholder 17">
            <a:extLst>
              <a:ext uri="{FF2B5EF4-FFF2-40B4-BE49-F238E27FC236}">
                <a16:creationId xmlns:a16="http://schemas.microsoft.com/office/drawing/2014/main" id="{A58519C7-F041-C84A-952A-2269151A9DB8}"/>
              </a:ext>
            </a:extLst>
          </p:cNvPr>
          <p:cNvSpPr>
            <a:spLocks noGrp="1"/>
          </p:cNvSpPr>
          <p:nvPr>
            <p:ph type="body" sz="quarter" idx="10"/>
          </p:nvPr>
        </p:nvSpPr>
        <p:spPr/>
        <p:txBody>
          <a:bodyPr/>
          <a:lstStyle/>
          <a:p>
            <a:r>
              <a:rPr lang="en-US"/>
              <a:t>Kantar’s Public Division UK</a:t>
            </a:r>
          </a:p>
        </p:txBody>
      </p:sp>
    </p:spTree>
    <p:extLst>
      <p:ext uri="{BB962C8B-B14F-4D97-AF65-F5344CB8AC3E}">
        <p14:creationId xmlns:p14="http://schemas.microsoft.com/office/powerpoint/2010/main" val="347472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362957" y="5581751"/>
            <a:ext cx="8608292" cy="156133"/>
          </a:xfrm>
          <a:prstGeom prst="rect">
            <a:avLst/>
          </a:prstGeom>
        </p:spPr>
        <p:txBody>
          <a:bodyPr wrap="square" lIns="0" tIns="0" rIns="0" bIns="0">
            <a:spAutoFit/>
          </a:bodyPr>
          <a:lstStyle/>
          <a:p>
            <a:pPr defTabSz="762000" eaLnBrk="0" hangingPunct="0">
              <a:lnSpc>
                <a:spcPct val="110000"/>
              </a:lnSpc>
              <a:buClr>
                <a:srgbClr val="F7911E"/>
              </a:buClr>
              <a:defRPr/>
            </a:pPr>
            <a:r>
              <a:rPr lang="en-US" sz="1000">
                <a:latin typeface="+mj-lt"/>
                <a:cs typeface="Verdana" pitchFamily="34" charset="0"/>
              </a:rPr>
              <a:t>Kantar’s Public Division UK | 4 Millbank, Westminster, London, SW1P 3JA</a:t>
            </a:r>
            <a:r>
              <a:rPr lang="en-US" sz="1000" b="0">
                <a:latin typeface="+mj-lt"/>
                <a:cs typeface="Verdana" pitchFamily="34" charset="0"/>
              </a:rPr>
              <a:t> | www.kantar.com</a:t>
            </a:r>
            <a:endParaRPr lang="en-US" sz="1100" b="0">
              <a:latin typeface="+mj-lt"/>
              <a:cs typeface="Verdana" pitchFamily="34" charset="0"/>
            </a:endParaRPr>
          </a:p>
        </p:txBody>
      </p:sp>
      <p:sp>
        <p:nvSpPr>
          <p:cNvPr id="13" name="TextBox 12"/>
          <p:cNvSpPr txBox="1"/>
          <p:nvPr/>
        </p:nvSpPr>
        <p:spPr>
          <a:xfrm>
            <a:off x="362957" y="4657725"/>
            <a:ext cx="2762250" cy="630942"/>
          </a:xfrm>
          <a:prstGeom prst="rect">
            <a:avLst/>
          </a:prstGeom>
          <a:noFill/>
        </p:spPr>
        <p:txBody>
          <a:bodyPr wrap="square" lIns="0" tIns="0" rIns="0" bIns="0" rtlCol="0">
            <a:spAutoFit/>
          </a:bodyPr>
          <a:lstStyle/>
          <a:p>
            <a:pPr>
              <a:spcBef>
                <a:spcPts val="300"/>
              </a:spcBef>
            </a:pPr>
            <a:r>
              <a:rPr lang="en-GB" sz="1200" b="1"/>
              <a:t>Nick Roberts</a:t>
            </a:r>
          </a:p>
          <a:p>
            <a:pPr>
              <a:spcBef>
                <a:spcPts val="300"/>
              </a:spcBef>
            </a:pPr>
            <a:r>
              <a:rPr lang="en-GB" sz="1200">
                <a:hlinkClick r:id="rId4">
                  <a:extLst>
                    <a:ext uri="{A12FA001-AC4F-418D-AE19-62706E023703}">
                      <ahyp:hlinkClr xmlns:ahyp="http://schemas.microsoft.com/office/drawing/2018/hyperlinkcolor" xmlns="" val="tx"/>
                    </a:ext>
                  </a:extLst>
                </a:hlinkClick>
              </a:rPr>
              <a:t>nick.roberts@kantar.com</a:t>
            </a:r>
            <a:endParaRPr lang="en-GB" sz="1200"/>
          </a:p>
          <a:p>
            <a:pPr>
              <a:spcBef>
                <a:spcPts val="300"/>
              </a:spcBef>
            </a:pPr>
            <a:r>
              <a:rPr lang="en-GB" sz="1200"/>
              <a:t>07521 605 793</a:t>
            </a:r>
          </a:p>
        </p:txBody>
      </p:sp>
      <p:sp>
        <p:nvSpPr>
          <p:cNvPr id="14" name="TextBox 13"/>
          <p:cNvSpPr txBox="1"/>
          <p:nvPr/>
        </p:nvSpPr>
        <p:spPr>
          <a:xfrm>
            <a:off x="2770877" y="4657725"/>
            <a:ext cx="2762250" cy="630942"/>
          </a:xfrm>
          <a:prstGeom prst="rect">
            <a:avLst/>
          </a:prstGeom>
          <a:noFill/>
        </p:spPr>
        <p:txBody>
          <a:bodyPr wrap="square" lIns="0" tIns="0" rIns="0" bIns="0" rtlCol="0">
            <a:spAutoFit/>
          </a:bodyPr>
          <a:lstStyle/>
          <a:p>
            <a:pPr>
              <a:spcBef>
                <a:spcPts val="300"/>
              </a:spcBef>
            </a:pPr>
            <a:r>
              <a:rPr lang="en-GB" sz="1200" b="1"/>
              <a:t>Amy Busby</a:t>
            </a:r>
          </a:p>
          <a:p>
            <a:pPr>
              <a:spcBef>
                <a:spcPts val="300"/>
              </a:spcBef>
            </a:pPr>
            <a:r>
              <a:rPr lang="en-GB" sz="1200">
                <a:hlinkClick r:id="rId5">
                  <a:extLst>
                    <a:ext uri="{A12FA001-AC4F-418D-AE19-62706E023703}">
                      <ahyp:hlinkClr xmlns:ahyp="http://schemas.microsoft.com/office/drawing/2018/hyperlinkcolor" xmlns="" val="tx"/>
                    </a:ext>
                  </a:extLst>
                </a:hlinkClick>
              </a:rPr>
              <a:t>amy.busby@kantar.com</a:t>
            </a:r>
            <a:endParaRPr lang="en-GB" sz="1200"/>
          </a:p>
          <a:p>
            <a:pPr>
              <a:spcBef>
                <a:spcPts val="300"/>
              </a:spcBef>
            </a:pPr>
            <a:r>
              <a:rPr lang="en-GB" sz="1200"/>
              <a:t>020 7656 5949</a:t>
            </a:r>
          </a:p>
        </p:txBody>
      </p:sp>
      <p:sp>
        <p:nvSpPr>
          <p:cNvPr id="16" name="Rectangle 15">
            <a:extLst>
              <a:ext uri="{FF2B5EF4-FFF2-40B4-BE49-F238E27FC236}">
                <a16:creationId xmlns:a16="http://schemas.microsoft.com/office/drawing/2014/main" id="{7636A527-EA34-4245-8C9A-B6F6D92695B0}"/>
              </a:ext>
            </a:extLst>
          </p:cNvPr>
          <p:cNvSpPr/>
          <p:nvPr/>
        </p:nvSpPr>
        <p:spPr>
          <a:xfrm>
            <a:off x="398803" y="400369"/>
            <a:ext cx="5068733" cy="3016210"/>
          </a:xfrm>
          <a:prstGeom prst="rect">
            <a:avLst/>
          </a:prstGeom>
        </p:spPr>
        <p:txBody>
          <a:bodyPr wrap="square" lIns="0" tIns="0" rIns="0" bIns="0" anchor="t">
            <a:spAutoFit/>
          </a:bodyPr>
          <a:lstStyle/>
          <a:p>
            <a:r>
              <a:rPr lang="en-GB" sz="1400" b="1"/>
              <a:t>About Kantar </a:t>
            </a:r>
          </a:p>
          <a:p>
            <a:r>
              <a:rPr lang="en-GB" sz="1400"/>
              <a:t>Kantar is the world’s leading evidence based insights and consulting company. We have a complete, unique and rounded understanding of how people think, feel and act; globally and locally in over 90 markets. By combining the deep expertise of our people, our data resources and benchmarks, our innovative analytics and technology, we help our clients understand people and inspire growth. </a:t>
            </a:r>
            <a:endParaRPr lang="en-GB" sz="1400">
              <a:cs typeface="Arial"/>
            </a:endParaRPr>
          </a:p>
          <a:p>
            <a:endParaRPr lang="en-GB" sz="1400"/>
          </a:p>
          <a:p>
            <a:r>
              <a:rPr lang="en-GB" sz="1400"/>
              <a:t>Kantar’s Public Division is the global leader in public policy research, evaluation and consultancy.</a:t>
            </a:r>
            <a:endParaRPr lang="en-GB" sz="1400">
              <a:cs typeface="Arial"/>
            </a:endParaRPr>
          </a:p>
          <a:p>
            <a:endParaRPr lang="en-GB" sz="1400"/>
          </a:p>
          <a:p>
            <a:r>
              <a:rPr lang="en-GB" sz="1400"/>
              <a:t>@Kantar </a:t>
            </a:r>
            <a:endParaRPr lang="en-GB" sz="1400">
              <a:cs typeface="Arial"/>
            </a:endParaRPr>
          </a:p>
          <a:p>
            <a:r>
              <a:rPr lang="en-GB" sz="1400"/>
              <a:t>www.kantar.com</a:t>
            </a:r>
            <a:endParaRPr lang="en-GB" sz="1400">
              <a:cs typeface="Arial"/>
            </a:endParaRPr>
          </a:p>
        </p:txBody>
      </p:sp>
      <p:sp>
        <p:nvSpPr>
          <p:cNvPr id="4" name="Slide Number Placeholder 3">
            <a:extLst>
              <a:ext uri="{FF2B5EF4-FFF2-40B4-BE49-F238E27FC236}">
                <a16:creationId xmlns:a16="http://schemas.microsoft.com/office/drawing/2014/main" id="{4D2561D5-0498-462F-94D3-D9438E71CB1B}"/>
              </a:ext>
            </a:extLst>
          </p:cNvPr>
          <p:cNvSpPr>
            <a:spLocks noGrp="1"/>
          </p:cNvSpPr>
          <p:nvPr>
            <p:ph type="sldNum" sz="quarter" idx="10"/>
          </p:nvPr>
        </p:nvSpPr>
        <p:spPr/>
        <p:txBody>
          <a:bodyPr/>
          <a:lstStyle/>
          <a:p>
            <a:fld id="{4034BEE3-566C-4068-A777-C3A4762E861B}" type="slidenum">
              <a:rPr lang="en-GB" smtClean="0"/>
              <a:pPr/>
              <a:t>10</a:t>
            </a:fld>
            <a:endParaRPr lang="en-GB"/>
          </a:p>
        </p:txBody>
      </p:sp>
    </p:spTree>
    <p:extLst>
      <p:ext uri="{BB962C8B-B14F-4D97-AF65-F5344CB8AC3E}">
        <p14:creationId xmlns:p14="http://schemas.microsoft.com/office/powerpoint/2010/main" val="343400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2</a:t>
            </a:fld>
            <a:endParaRPr lang="en-GB" sz="1000">
              <a:solidFill>
                <a:schemeClr val="bg1"/>
              </a:solidFill>
              <a:latin typeface="Arial"/>
            </a:endParaRPr>
          </a:p>
        </p:txBody>
      </p:sp>
      <p:sp>
        <p:nvSpPr>
          <p:cNvPr id="15" name="Text Placeholder 6">
            <a:extLst>
              <a:ext uri="{FF2B5EF4-FFF2-40B4-BE49-F238E27FC236}">
                <a16:creationId xmlns:a16="http://schemas.microsoft.com/office/drawing/2014/main" id="{C7308E22-5422-466D-B955-96ACC5AB1247}"/>
              </a:ext>
            </a:extLst>
          </p:cNvPr>
          <p:cNvSpPr txBox="1">
            <a:spLocks/>
          </p:cNvSpPr>
          <p:nvPr/>
        </p:nvSpPr>
        <p:spPr>
          <a:xfrm>
            <a:off x="360363" y="910800"/>
            <a:ext cx="11466000" cy="3960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i="1">
              <a:solidFill>
                <a:schemeClr val="bg1"/>
              </a:solidFill>
            </a:endParaRPr>
          </a:p>
        </p:txBody>
      </p:sp>
      <p:grpSp>
        <p:nvGrpSpPr>
          <p:cNvPr id="22" name="Group 21">
            <a:extLst>
              <a:ext uri="{FF2B5EF4-FFF2-40B4-BE49-F238E27FC236}">
                <a16:creationId xmlns:a16="http://schemas.microsoft.com/office/drawing/2014/main" id="{98D40D75-9911-40A3-848A-1300AA2BE9B0}"/>
              </a:ext>
            </a:extLst>
          </p:cNvPr>
          <p:cNvGrpSpPr/>
          <p:nvPr/>
        </p:nvGrpSpPr>
        <p:grpSpPr>
          <a:xfrm>
            <a:off x="2127732" y="1825870"/>
            <a:ext cx="8472535" cy="2468880"/>
            <a:chOff x="1804160" y="1825870"/>
            <a:chExt cx="8472535" cy="2468880"/>
          </a:xfrm>
        </p:grpSpPr>
        <p:pic>
          <p:nvPicPr>
            <p:cNvPr id="23" name="Picture 22">
              <a:extLst>
                <a:ext uri="{FF2B5EF4-FFF2-40B4-BE49-F238E27FC236}">
                  <a16:creationId xmlns:a16="http://schemas.microsoft.com/office/drawing/2014/main" id="{F809CB26-0E33-41E8-B103-9A0E36450839}"/>
                </a:ext>
              </a:extLst>
            </p:cNvPr>
            <p:cNvPicPr>
              <a:picLocks/>
            </p:cNvPicPr>
            <p:nvPr/>
          </p:nvPicPr>
          <p:blipFill>
            <a:blip r:embed="rId3"/>
            <a:stretch>
              <a:fillRect/>
            </a:stretch>
          </p:blipFill>
          <p:spPr>
            <a:xfrm>
              <a:off x="1804160" y="1825870"/>
              <a:ext cx="64008" cy="2468880"/>
            </a:xfrm>
            <a:prstGeom prst="rect">
              <a:avLst/>
            </a:prstGeom>
          </p:spPr>
        </p:pic>
        <p:sp>
          <p:nvSpPr>
            <p:cNvPr id="24" name="TextBox 23">
              <a:extLst>
                <a:ext uri="{FF2B5EF4-FFF2-40B4-BE49-F238E27FC236}">
                  <a16:creationId xmlns:a16="http://schemas.microsoft.com/office/drawing/2014/main" id="{028B89BB-3D43-4E39-A7C6-B129FD26A39E}"/>
                </a:ext>
              </a:extLst>
            </p:cNvPr>
            <p:cNvSpPr txBox="1"/>
            <p:nvPr/>
          </p:nvSpPr>
          <p:spPr>
            <a:xfrm>
              <a:off x="2027584" y="1923496"/>
              <a:ext cx="8249111" cy="2292935"/>
            </a:xfrm>
            <a:prstGeom prst="rect">
              <a:avLst/>
            </a:prstGeom>
            <a:noFill/>
          </p:spPr>
          <p:txBody>
            <a:bodyPr wrap="square" lIns="0" tIns="0" rIns="0" bIns="0" rtlCol="0" anchor="b" anchorCtr="0">
              <a:spAutoFit/>
            </a:bodyPr>
            <a:lstStyle/>
            <a:p>
              <a:pPr>
                <a:spcAft>
                  <a:spcPts val="600"/>
                </a:spcAft>
              </a:pPr>
              <a:r>
                <a:rPr lang="en-GB" sz="2400" dirty="0">
                  <a:latin typeface="+mj-lt"/>
                </a:rPr>
                <a:t>Inside Lives is a longitudinal qualitative study created by Kantar to offer our clients rapid access to a rich qualitative understanding of public experiences, feelings and beliefs during the COVID-19 crisis. </a:t>
              </a:r>
            </a:p>
            <a:p>
              <a:r>
                <a:rPr lang="en-GB" sz="2400" b="1" dirty="0">
                  <a:latin typeface="+mj-lt"/>
                </a:rPr>
                <a:t>In this bulletin we highlight concerns about ending lockdown and getting back to public transport use</a:t>
              </a:r>
            </a:p>
          </p:txBody>
        </p:sp>
      </p:grpSp>
      <p:sp>
        <p:nvSpPr>
          <p:cNvPr id="17" name="Rectangle 16">
            <a:extLst>
              <a:ext uri="{FF2B5EF4-FFF2-40B4-BE49-F238E27FC236}">
                <a16:creationId xmlns:a16="http://schemas.microsoft.com/office/drawing/2014/main" id="{4E43C0B9-7BF4-4599-99E5-449C777DCDF8}"/>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12" name="TextBox 11">
            <a:extLst>
              <a:ext uri="{FF2B5EF4-FFF2-40B4-BE49-F238E27FC236}">
                <a16:creationId xmlns:a16="http://schemas.microsoft.com/office/drawing/2014/main" id="{9EBD63B1-A032-4B53-A52B-42014AB4381C}"/>
              </a:ext>
            </a:extLst>
          </p:cNvPr>
          <p:cNvSpPr txBox="1"/>
          <p:nvPr/>
        </p:nvSpPr>
        <p:spPr>
          <a:xfrm>
            <a:off x="3009968" y="5336354"/>
            <a:ext cx="7143025" cy="246221"/>
          </a:xfrm>
          <a:prstGeom prst="rect">
            <a:avLst/>
          </a:prstGeom>
          <a:noFill/>
        </p:spPr>
        <p:txBody>
          <a:bodyPr wrap="square" lIns="0" tIns="0" rIns="0" bIns="0" rtlCol="0" anchor="t">
            <a:spAutoFit/>
          </a:bodyPr>
          <a:lstStyle/>
          <a:p>
            <a:pPr algn="r"/>
            <a:r>
              <a:rPr lang="en-GB" sz="1600" i="1" dirty="0"/>
              <a:t>Findings in this document are drawn primarily from w/c 4</a:t>
            </a:r>
            <a:r>
              <a:rPr lang="en-GB" sz="1600" i="1" baseline="30000" dirty="0"/>
              <a:t>h</a:t>
            </a:r>
            <a:r>
              <a:rPr lang="en-GB" sz="1600" i="1" dirty="0"/>
              <a:t> May</a:t>
            </a:r>
          </a:p>
        </p:txBody>
      </p:sp>
      <p:sp>
        <p:nvSpPr>
          <p:cNvPr id="4" name="Slide Number Placeholder 3">
            <a:extLst>
              <a:ext uri="{FF2B5EF4-FFF2-40B4-BE49-F238E27FC236}">
                <a16:creationId xmlns:a16="http://schemas.microsoft.com/office/drawing/2014/main" id="{A8A5CAB5-777A-4E5A-A499-823FEC89FA84}"/>
              </a:ext>
            </a:extLst>
          </p:cNvPr>
          <p:cNvSpPr>
            <a:spLocks noGrp="1"/>
          </p:cNvSpPr>
          <p:nvPr>
            <p:ph type="sldNum" sz="quarter" idx="10"/>
          </p:nvPr>
        </p:nvSpPr>
        <p:spPr/>
        <p:txBody>
          <a:bodyPr/>
          <a:lstStyle/>
          <a:p>
            <a:fld id="{4034BEE3-566C-4068-A777-C3A4762E861B}" type="slidenum">
              <a:rPr lang="en-GB" smtClean="0"/>
              <a:pPr/>
              <a:t>2</a:t>
            </a:fld>
            <a:endParaRPr lang="en-GB"/>
          </a:p>
        </p:txBody>
      </p:sp>
    </p:spTree>
    <p:extLst>
      <p:ext uri="{BB962C8B-B14F-4D97-AF65-F5344CB8AC3E}">
        <p14:creationId xmlns:p14="http://schemas.microsoft.com/office/powerpoint/2010/main" val="133453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3B436-02ED-694D-B821-E002F2500BC0}"/>
              </a:ext>
            </a:extLst>
          </p:cNvPr>
          <p:cNvSpPr>
            <a:spLocks noGrp="1"/>
          </p:cNvSpPr>
          <p:nvPr>
            <p:ph type="title"/>
          </p:nvPr>
        </p:nvSpPr>
        <p:spPr/>
        <p:txBody>
          <a:bodyPr/>
          <a:lstStyle/>
          <a:p>
            <a:r>
              <a:rPr lang="en-GB" dirty="0"/>
              <a:t>Community members take part in three weekly tasks</a:t>
            </a:r>
            <a:br>
              <a:rPr lang="en-GB" dirty="0"/>
            </a:br>
            <a:endParaRPr lang="en-GB" dirty="0"/>
          </a:p>
        </p:txBody>
      </p:sp>
      <p:sp>
        <p:nvSpPr>
          <p:cNvPr id="4" name="Footer Placeholder 3">
            <a:extLst>
              <a:ext uri="{FF2B5EF4-FFF2-40B4-BE49-F238E27FC236}">
                <a16:creationId xmlns:a16="http://schemas.microsoft.com/office/drawing/2014/main" id="{369AA316-CA32-7F4D-94EF-0D1BCB7814F9}"/>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B6BB0715-6ED5-2841-9074-D59135A6D9F7}"/>
              </a:ext>
            </a:extLst>
          </p:cNvPr>
          <p:cNvSpPr>
            <a:spLocks noGrp="1"/>
          </p:cNvSpPr>
          <p:nvPr>
            <p:ph sz="quarter" idx="13"/>
          </p:nvPr>
        </p:nvSpPr>
        <p:spPr>
          <a:xfrm>
            <a:off x="360363" y="4189062"/>
            <a:ext cx="3087172" cy="1531337"/>
          </a:xfrm>
          <a:ln>
            <a:noFill/>
          </a:ln>
        </p:spPr>
        <p:txBody>
          <a:bodyPr/>
          <a:lstStyle/>
          <a:p>
            <a:r>
              <a:rPr lang="en-GB" sz="1800" b="1" dirty="0"/>
              <a:t>Temperature </a:t>
            </a:r>
            <a:br>
              <a:rPr lang="en-GB" sz="1800" b="1" dirty="0"/>
            </a:br>
            <a:r>
              <a:rPr lang="en-GB" sz="1800" b="1" dirty="0"/>
              <a:t>check tracking </a:t>
            </a:r>
            <a:br>
              <a:rPr lang="en-GB" sz="1800" b="1" dirty="0"/>
            </a:br>
            <a:r>
              <a:rPr lang="en-GB" sz="1800" b="1" dirty="0"/>
              <a:t>and diary activities</a:t>
            </a:r>
          </a:p>
        </p:txBody>
      </p:sp>
      <p:sp>
        <p:nvSpPr>
          <p:cNvPr id="8" name="Content Placeholder 7">
            <a:extLst>
              <a:ext uri="{FF2B5EF4-FFF2-40B4-BE49-F238E27FC236}">
                <a16:creationId xmlns:a16="http://schemas.microsoft.com/office/drawing/2014/main" id="{8B062F88-07DA-C941-B391-E0978F6BC483}"/>
              </a:ext>
            </a:extLst>
          </p:cNvPr>
          <p:cNvSpPr>
            <a:spLocks noGrp="1"/>
          </p:cNvSpPr>
          <p:nvPr>
            <p:ph sz="quarter" idx="15"/>
          </p:nvPr>
        </p:nvSpPr>
        <p:spPr>
          <a:xfrm>
            <a:off x="4145286" y="4188941"/>
            <a:ext cx="3087536" cy="1530822"/>
          </a:xfrm>
          <a:ln>
            <a:noFill/>
          </a:ln>
        </p:spPr>
        <p:txBody>
          <a:bodyPr/>
          <a:lstStyle/>
          <a:p>
            <a:r>
              <a:rPr lang="en-GB" sz="1800" b="1"/>
              <a:t>Thematic </a:t>
            </a:r>
            <a:br>
              <a:rPr lang="en-GB" sz="1800" b="1"/>
            </a:br>
            <a:r>
              <a:rPr lang="en-GB" sz="1800" b="1"/>
              <a:t>community activities</a:t>
            </a:r>
          </a:p>
        </p:txBody>
      </p:sp>
      <p:sp>
        <p:nvSpPr>
          <p:cNvPr id="10" name="Content Placeholder 9">
            <a:extLst>
              <a:ext uri="{FF2B5EF4-FFF2-40B4-BE49-F238E27FC236}">
                <a16:creationId xmlns:a16="http://schemas.microsoft.com/office/drawing/2014/main" id="{0C960AC6-EB99-9946-AA5B-10943ACE7515}"/>
              </a:ext>
            </a:extLst>
          </p:cNvPr>
          <p:cNvSpPr>
            <a:spLocks noGrp="1"/>
          </p:cNvSpPr>
          <p:nvPr>
            <p:ph sz="quarter" idx="17"/>
          </p:nvPr>
        </p:nvSpPr>
        <p:spPr>
          <a:xfrm>
            <a:off x="8154874" y="4189062"/>
            <a:ext cx="3671126" cy="1531337"/>
          </a:xfrm>
          <a:ln>
            <a:noFill/>
          </a:ln>
        </p:spPr>
        <p:txBody>
          <a:bodyPr/>
          <a:lstStyle/>
          <a:p>
            <a:r>
              <a:rPr lang="en-GB" sz="1800" b="1"/>
              <a:t>Topical message </a:t>
            </a:r>
            <a:br>
              <a:rPr lang="en-GB" sz="1800" b="1"/>
            </a:br>
            <a:r>
              <a:rPr lang="en-GB" sz="1800" b="1"/>
              <a:t>board discussion</a:t>
            </a:r>
          </a:p>
        </p:txBody>
      </p:sp>
      <p:cxnSp>
        <p:nvCxnSpPr>
          <p:cNvPr id="13" name="Straight Connector 12">
            <a:extLst>
              <a:ext uri="{FF2B5EF4-FFF2-40B4-BE49-F238E27FC236}">
                <a16:creationId xmlns:a16="http://schemas.microsoft.com/office/drawing/2014/main" id="{0F981971-EE7D-CE48-9044-22C208DE772D}"/>
              </a:ext>
            </a:extLst>
          </p:cNvPr>
          <p:cNvCxnSpPr>
            <a:cxnSpLocks/>
          </p:cNvCxnSpPr>
          <p:nvPr/>
        </p:nvCxnSpPr>
        <p:spPr>
          <a:xfrm>
            <a:off x="359999" y="3991232"/>
            <a:ext cx="3087536"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9E3AF8-EE6E-F940-AED9-4395ED91F7C6}"/>
              </a:ext>
            </a:extLst>
          </p:cNvPr>
          <p:cNvCxnSpPr>
            <a:cxnSpLocks/>
          </p:cNvCxnSpPr>
          <p:nvPr/>
        </p:nvCxnSpPr>
        <p:spPr>
          <a:xfrm>
            <a:off x="4145286" y="3991232"/>
            <a:ext cx="3087536"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1764266-8657-BB46-9436-D49B31F0299F}"/>
              </a:ext>
            </a:extLst>
          </p:cNvPr>
          <p:cNvCxnSpPr>
            <a:cxnSpLocks/>
          </p:cNvCxnSpPr>
          <p:nvPr/>
        </p:nvCxnSpPr>
        <p:spPr>
          <a:xfrm>
            <a:off x="8154874" y="3991232"/>
            <a:ext cx="3087536"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19177DDE-2816-484A-BB3F-68286B80B2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999" y="2293392"/>
            <a:ext cx="648334" cy="1491168"/>
          </a:xfrm>
          <a:prstGeom prst="rect">
            <a:avLst/>
          </a:prstGeom>
        </p:spPr>
      </p:pic>
      <p:pic>
        <p:nvPicPr>
          <p:cNvPr id="18" name="Graphic 17">
            <a:extLst>
              <a:ext uri="{FF2B5EF4-FFF2-40B4-BE49-F238E27FC236}">
                <a16:creationId xmlns:a16="http://schemas.microsoft.com/office/drawing/2014/main" id="{2D00CE28-B734-4BAD-91B4-87B1440D21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07474" y="2421072"/>
            <a:ext cx="1491168" cy="1491168"/>
          </a:xfrm>
          <a:prstGeom prst="rect">
            <a:avLst/>
          </a:prstGeom>
        </p:spPr>
      </p:pic>
      <p:pic>
        <p:nvPicPr>
          <p:cNvPr id="19" name="Graphic 18">
            <a:extLst>
              <a:ext uri="{FF2B5EF4-FFF2-40B4-BE49-F238E27FC236}">
                <a16:creationId xmlns:a16="http://schemas.microsoft.com/office/drawing/2014/main" id="{78832AAB-1430-48FF-9943-4F4C2276F9C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44305" y="2293392"/>
            <a:ext cx="1714843" cy="1491168"/>
          </a:xfrm>
          <a:prstGeom prst="rect">
            <a:avLst/>
          </a:prstGeom>
        </p:spPr>
      </p:pic>
      <p:sp>
        <p:nvSpPr>
          <p:cNvPr id="7" name="Slide Number Placeholder 6">
            <a:extLst>
              <a:ext uri="{FF2B5EF4-FFF2-40B4-BE49-F238E27FC236}">
                <a16:creationId xmlns:a16="http://schemas.microsoft.com/office/drawing/2014/main" id="{A1B3C1D8-D1B1-4229-A8D6-F99DB0924B54}"/>
              </a:ext>
            </a:extLst>
          </p:cNvPr>
          <p:cNvSpPr>
            <a:spLocks noGrp="1"/>
          </p:cNvSpPr>
          <p:nvPr>
            <p:ph type="sldNum" sz="quarter" idx="10"/>
          </p:nvPr>
        </p:nvSpPr>
        <p:spPr/>
        <p:txBody>
          <a:bodyPr/>
          <a:lstStyle/>
          <a:p>
            <a:fld id="{4034BEE3-566C-4068-A777-C3A4762E861B}" type="slidenum">
              <a:rPr lang="en-GB" smtClean="0"/>
              <a:pPr/>
              <a:t>3</a:t>
            </a:fld>
            <a:endParaRPr lang="en-GB"/>
          </a:p>
        </p:txBody>
      </p:sp>
    </p:spTree>
    <p:extLst>
      <p:ext uri="{BB962C8B-B14F-4D97-AF65-F5344CB8AC3E}">
        <p14:creationId xmlns:p14="http://schemas.microsoft.com/office/powerpoint/2010/main" val="265594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9B3D839-3197-44D8-90F1-65C68BF7CA7E}"/>
              </a:ext>
            </a:extLst>
          </p:cNvPr>
          <p:cNvSpPr txBox="1">
            <a:spLocks/>
          </p:cNvSpPr>
          <p:nvPr/>
        </p:nvSpPr>
        <p:spPr>
          <a:xfrm>
            <a:off x="359999" y="430718"/>
            <a:ext cx="11466875" cy="403200"/>
          </a:xfrm>
          <a:prstGeom prst="rect">
            <a:avLst/>
          </a:prstGeom>
        </p:spPr>
        <p:txBody>
          <a:bodyPr anchor="t"/>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endParaRPr lang="en-GB"/>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4</a:t>
            </a:fld>
            <a:endParaRPr lang="en-GB" sz="1000">
              <a:solidFill>
                <a:schemeClr val="bg1"/>
              </a:solidFill>
              <a:latin typeface="Arial"/>
            </a:endParaRPr>
          </a:p>
        </p:txBody>
      </p:sp>
      <p:sp>
        <p:nvSpPr>
          <p:cNvPr id="3" name="Title 2">
            <a:extLst>
              <a:ext uri="{FF2B5EF4-FFF2-40B4-BE49-F238E27FC236}">
                <a16:creationId xmlns:a16="http://schemas.microsoft.com/office/drawing/2014/main" id="{DD369873-AF07-45AF-86D7-C0AEBC3AF436}"/>
              </a:ext>
            </a:extLst>
          </p:cNvPr>
          <p:cNvSpPr>
            <a:spLocks noGrp="1"/>
          </p:cNvSpPr>
          <p:nvPr>
            <p:ph type="title"/>
          </p:nvPr>
        </p:nvSpPr>
        <p:spPr>
          <a:xfrm>
            <a:off x="359999" y="430718"/>
            <a:ext cx="11466875" cy="403200"/>
          </a:xfrm>
        </p:spPr>
        <p:txBody>
          <a:bodyPr/>
          <a:lstStyle/>
          <a:p>
            <a:r>
              <a:rPr lang="en-GB" dirty="0"/>
              <a:t>Attitudes to lockdown had hardened prior to May 10th announcement*</a:t>
            </a:r>
          </a:p>
        </p:txBody>
      </p:sp>
      <p:sp>
        <p:nvSpPr>
          <p:cNvPr id="4" name="Text Placeholder 3">
            <a:extLst>
              <a:ext uri="{FF2B5EF4-FFF2-40B4-BE49-F238E27FC236}">
                <a16:creationId xmlns:a16="http://schemas.microsoft.com/office/drawing/2014/main" id="{47F7F3A8-08B5-46DB-AFF4-D6B4A13C3D40}"/>
              </a:ext>
            </a:extLst>
          </p:cNvPr>
          <p:cNvSpPr>
            <a:spLocks noGrp="1"/>
          </p:cNvSpPr>
          <p:nvPr>
            <p:ph type="body" sz="quarter" idx="13"/>
          </p:nvPr>
        </p:nvSpPr>
        <p:spPr>
          <a:xfrm>
            <a:off x="377296" y="910800"/>
            <a:ext cx="11466000" cy="396000"/>
          </a:xfrm>
        </p:spPr>
        <p:txBody>
          <a:bodyPr/>
          <a:lstStyle/>
          <a:p>
            <a:r>
              <a:rPr lang="en-GB" sz="1800" i="1" dirty="0"/>
              <a:t>Support for lockdown measures remained high - and government approval remained steady - but levels of         trust in others to help prevent the spread of the virus (and assessments of personal wellbeing) had fallen</a:t>
            </a:r>
            <a:r>
              <a:rPr lang="en-GB" dirty="0"/>
              <a:t>​</a:t>
            </a:r>
          </a:p>
        </p:txBody>
      </p:sp>
      <p:pic>
        <p:nvPicPr>
          <p:cNvPr id="19" name="Graphic 18">
            <a:extLst>
              <a:ext uri="{FF2B5EF4-FFF2-40B4-BE49-F238E27FC236}">
                <a16:creationId xmlns:a16="http://schemas.microsoft.com/office/drawing/2014/main" id="{FBB3242A-1639-4E13-8F33-E7F4F21337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5363" y="266875"/>
            <a:ext cx="381000" cy="876300"/>
          </a:xfrm>
          <a:prstGeom prst="rect">
            <a:avLst/>
          </a:prstGeom>
        </p:spPr>
      </p:pic>
      <p:graphicFrame>
        <p:nvGraphicFramePr>
          <p:cNvPr id="13" name="Chart 12">
            <a:extLst>
              <a:ext uri="{FF2B5EF4-FFF2-40B4-BE49-F238E27FC236}">
                <a16:creationId xmlns:a16="http://schemas.microsoft.com/office/drawing/2014/main" id="{D638C57D-EC1F-4AB7-92B6-40A23B9B5642}"/>
              </a:ext>
            </a:extLst>
          </p:cNvPr>
          <p:cNvGraphicFramePr>
            <a:graphicFrameLocks/>
          </p:cNvGraphicFramePr>
          <p:nvPr>
            <p:extLst>
              <p:ext uri="{D42A27DB-BD31-4B8C-83A1-F6EECF244321}">
                <p14:modId xmlns:p14="http://schemas.microsoft.com/office/powerpoint/2010/main" val="3140620117"/>
              </p:ext>
            </p:extLst>
          </p:nvPr>
        </p:nvGraphicFramePr>
        <p:xfrm>
          <a:off x="0" y="1761066"/>
          <a:ext cx="12192000" cy="4350173"/>
        </p:xfrm>
        <a:graphic>
          <a:graphicData uri="http://schemas.openxmlformats.org/drawingml/2006/chart">
            <c:chart xmlns:c="http://schemas.openxmlformats.org/drawingml/2006/chart" xmlns:r="http://schemas.openxmlformats.org/officeDocument/2006/relationships" r:id="rId5"/>
          </a:graphicData>
        </a:graphic>
      </p:graphicFrame>
      <p:sp>
        <p:nvSpPr>
          <p:cNvPr id="5" name="Slide Number Placeholder 4">
            <a:extLst>
              <a:ext uri="{FF2B5EF4-FFF2-40B4-BE49-F238E27FC236}">
                <a16:creationId xmlns:a16="http://schemas.microsoft.com/office/drawing/2014/main" id="{C31D0CC7-A799-40CE-9384-EBADAE46C593}"/>
              </a:ext>
            </a:extLst>
          </p:cNvPr>
          <p:cNvSpPr>
            <a:spLocks noGrp="1"/>
          </p:cNvSpPr>
          <p:nvPr>
            <p:ph type="sldNum" sz="quarter" idx="10"/>
          </p:nvPr>
        </p:nvSpPr>
        <p:spPr/>
        <p:txBody>
          <a:bodyPr/>
          <a:lstStyle/>
          <a:p>
            <a:fld id="{4034BEE3-566C-4068-A777-C3A4762E861B}" type="slidenum">
              <a:rPr lang="en-GB" smtClean="0"/>
              <a:pPr/>
              <a:t>4</a:t>
            </a:fld>
            <a:endParaRPr lang="en-GB"/>
          </a:p>
        </p:txBody>
      </p:sp>
    </p:spTree>
    <p:extLst>
      <p:ext uri="{BB962C8B-B14F-4D97-AF65-F5344CB8AC3E}">
        <p14:creationId xmlns:p14="http://schemas.microsoft.com/office/powerpoint/2010/main" val="15310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A480E3-C248-4FBC-8031-9F24D2A9F42E}"/>
              </a:ext>
            </a:extLst>
          </p:cNvPr>
          <p:cNvSpPr>
            <a:spLocks noGrp="1"/>
          </p:cNvSpPr>
          <p:nvPr>
            <p:ph type="title"/>
          </p:nvPr>
        </p:nvSpPr>
        <p:spPr/>
        <p:txBody>
          <a:bodyPr/>
          <a:lstStyle/>
          <a:p>
            <a:r>
              <a:rPr lang="en-GB" dirty="0"/>
              <a:t>Many feared that ending lockdown too soon will lead to a ‘second wave’</a:t>
            </a:r>
          </a:p>
        </p:txBody>
      </p:sp>
      <p:sp>
        <p:nvSpPr>
          <p:cNvPr id="5" name="Content Placeholder 4">
            <a:extLst>
              <a:ext uri="{FF2B5EF4-FFF2-40B4-BE49-F238E27FC236}">
                <a16:creationId xmlns:a16="http://schemas.microsoft.com/office/drawing/2014/main" id="{B53AB2BE-8554-46DC-A81F-AE63A1BFD0A3}"/>
              </a:ext>
            </a:extLst>
          </p:cNvPr>
          <p:cNvSpPr>
            <a:spLocks noGrp="1"/>
          </p:cNvSpPr>
          <p:nvPr>
            <p:ph sz="quarter" idx="12"/>
          </p:nvPr>
        </p:nvSpPr>
        <p:spPr/>
        <p:txBody>
          <a:bodyPr/>
          <a:lstStyle/>
          <a:p>
            <a:pPr lvl="1">
              <a:spcAft>
                <a:spcPts val="600"/>
              </a:spcAft>
              <a:buSzPct val="100000"/>
            </a:pPr>
            <a:endParaRPr lang="en-GB"/>
          </a:p>
          <a:p>
            <a:pPr marL="0" lvl="1" indent="0">
              <a:spcAft>
                <a:spcPts val="600"/>
              </a:spcAft>
              <a:buSzPct val="100000"/>
              <a:buNone/>
            </a:pPr>
            <a:r>
              <a:rPr lang="en-GB"/>
              <a:t>Despite desire to return to socialising, most express anxiety about risking close contact with others until a vaccine is developed</a:t>
            </a:r>
            <a:endParaRPr lang="en-GB" dirty="0"/>
          </a:p>
          <a:p>
            <a:pPr marL="0" lvl="1" indent="0">
              <a:spcAft>
                <a:spcPts val="600"/>
              </a:spcAft>
              <a:buSzPct val="100000"/>
              <a:buNone/>
            </a:pPr>
            <a:r>
              <a:rPr lang="en-GB"/>
              <a:t>Many express concerns that the government will end lockdown too soon, or give unclear advice that prompts others to relax their behaviour</a:t>
            </a:r>
            <a:endParaRPr lang="en-GB" dirty="0"/>
          </a:p>
          <a:p>
            <a:pPr marL="0" lvl="1" indent="0">
              <a:spcAft>
                <a:spcPts val="600"/>
              </a:spcAft>
              <a:buSzPct val="100000"/>
              <a:buNone/>
            </a:pPr>
            <a:r>
              <a:rPr lang="en-GB"/>
              <a:t>Concerns are highest around how to work safely, with doubts around how this can be done effectively or safely, especially from teachers</a:t>
            </a:r>
            <a:endParaRPr lang="en-GB" dirty="0"/>
          </a:p>
          <a:p>
            <a:pPr marL="0" lvl="1" indent="0">
              <a:spcAft>
                <a:spcPts val="600"/>
              </a:spcAft>
              <a:buSzPct val="100000"/>
              <a:buNone/>
            </a:pPr>
            <a:r>
              <a:rPr lang="en-GB"/>
              <a:t>Concerns about economic impacts are also widespread, although only a minority are more open to relaxing measures to address this</a:t>
            </a:r>
            <a:endParaRPr lang="en-GB" dirty="0"/>
          </a:p>
          <a:p>
            <a:endParaRPr lang="en-GB"/>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5</a:t>
            </a:fld>
            <a:endParaRPr lang="en-GB" sz="1000">
              <a:solidFill>
                <a:schemeClr val="bg1"/>
              </a:solidFill>
              <a:latin typeface="Arial"/>
            </a:endParaRPr>
          </a:p>
        </p:txBody>
      </p:sp>
      <p:sp>
        <p:nvSpPr>
          <p:cNvPr id="15" name="Text Placeholder 6">
            <a:extLst>
              <a:ext uri="{FF2B5EF4-FFF2-40B4-BE49-F238E27FC236}">
                <a16:creationId xmlns:a16="http://schemas.microsoft.com/office/drawing/2014/main" id="{C7308E22-5422-466D-B955-96ACC5AB1247}"/>
              </a:ext>
            </a:extLst>
          </p:cNvPr>
          <p:cNvSpPr txBox="1">
            <a:spLocks/>
          </p:cNvSpPr>
          <p:nvPr/>
        </p:nvSpPr>
        <p:spPr>
          <a:xfrm>
            <a:off x="441181" y="935488"/>
            <a:ext cx="11466000" cy="3960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i="1"/>
          </a:p>
        </p:txBody>
      </p:sp>
      <p:sp>
        <p:nvSpPr>
          <p:cNvPr id="7" name="Text Placeholder 6">
            <a:extLst>
              <a:ext uri="{FF2B5EF4-FFF2-40B4-BE49-F238E27FC236}">
                <a16:creationId xmlns:a16="http://schemas.microsoft.com/office/drawing/2014/main" id="{D768CE94-77B2-4BF6-88BD-81504E36A4BE}"/>
              </a:ext>
            </a:extLst>
          </p:cNvPr>
          <p:cNvSpPr>
            <a:spLocks noGrp="1"/>
          </p:cNvSpPr>
          <p:nvPr>
            <p:ph type="body" sz="quarter" idx="14"/>
          </p:nvPr>
        </p:nvSpPr>
        <p:spPr/>
        <p:txBody>
          <a:bodyPr/>
          <a:lstStyle/>
          <a:p>
            <a:r>
              <a:rPr lang="en-GB" sz="1800" dirty="0"/>
              <a:t>Most participants have internalised scientific advice around distancing, creating anxiety about a return</a:t>
            </a:r>
            <a:br>
              <a:rPr lang="en-GB" sz="1800" dirty="0"/>
            </a:br>
            <a:r>
              <a:rPr lang="en-GB" sz="1800" dirty="0"/>
              <a:t>to ‘normal’ activity, despite concerns about impacts on the economy</a:t>
            </a:r>
            <a:endParaRPr lang="en-GB" dirty="0"/>
          </a:p>
        </p:txBody>
      </p:sp>
      <p:pic>
        <p:nvPicPr>
          <p:cNvPr id="18" name="Graphic 17">
            <a:extLst>
              <a:ext uri="{FF2B5EF4-FFF2-40B4-BE49-F238E27FC236}">
                <a16:creationId xmlns:a16="http://schemas.microsoft.com/office/drawing/2014/main" id="{D6CA276C-6F66-49B5-9850-5A56962000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42245" y="191459"/>
            <a:ext cx="1007746" cy="876301"/>
          </a:xfrm>
          <a:prstGeom prst="rect">
            <a:avLst/>
          </a:prstGeom>
        </p:spPr>
      </p:pic>
      <p:sp>
        <p:nvSpPr>
          <p:cNvPr id="6" name="Rectangle 5">
            <a:extLst>
              <a:ext uri="{FF2B5EF4-FFF2-40B4-BE49-F238E27FC236}">
                <a16:creationId xmlns:a16="http://schemas.microsoft.com/office/drawing/2014/main" id="{AB1696E7-345C-4866-B109-4AF51155A2C9}"/>
              </a:ext>
            </a:extLst>
          </p:cNvPr>
          <p:cNvSpPr/>
          <p:nvPr/>
        </p:nvSpPr>
        <p:spPr>
          <a:xfrm>
            <a:off x="6348549" y="2194560"/>
            <a:ext cx="5477814" cy="3515040"/>
          </a:xfrm>
          <a:prstGeom prst="rect">
            <a:avLst/>
          </a:prstGeom>
          <a:solidFill>
            <a:schemeClr val="accent2">
              <a:lumMod val="20000"/>
              <a:lumOff val="80000"/>
            </a:schemeClr>
          </a:solidFill>
        </p:spPr>
        <p:txBody>
          <a:bodyPr rtlCol="0" anchor="ctr"/>
          <a:lstStyle/>
          <a:p>
            <a:pPr algn="ctr"/>
            <a:r>
              <a:rPr lang="en-GB" dirty="0"/>
              <a:t>Please </a:t>
            </a:r>
            <a:r>
              <a:rPr lang="en-GB" dirty="0">
                <a:solidFill>
                  <a:srgbClr val="333333"/>
                </a:solidFill>
                <a:hlinkClick r:id="rId5"/>
              </a:rPr>
              <a:t>contact us </a:t>
            </a:r>
            <a:r>
              <a:rPr lang="en-GB" dirty="0">
                <a:solidFill>
                  <a:srgbClr val="333333"/>
                </a:solidFill>
              </a:rPr>
              <a:t>for full video content</a:t>
            </a:r>
            <a:endParaRPr lang="de-DE" dirty="0">
              <a:solidFill>
                <a:srgbClr val="333333"/>
              </a:solidFill>
            </a:endParaRPr>
          </a:p>
          <a:p>
            <a:pPr algn="ctr"/>
            <a:endParaRPr lang="en-GB" dirty="0"/>
          </a:p>
        </p:txBody>
      </p:sp>
      <p:sp>
        <p:nvSpPr>
          <p:cNvPr id="3" name="Slide Number Placeholder 2">
            <a:extLst>
              <a:ext uri="{FF2B5EF4-FFF2-40B4-BE49-F238E27FC236}">
                <a16:creationId xmlns:a16="http://schemas.microsoft.com/office/drawing/2014/main" id="{C99DE621-5BED-4DE6-91A1-1AAA99FCC95C}"/>
              </a:ext>
            </a:extLst>
          </p:cNvPr>
          <p:cNvSpPr>
            <a:spLocks noGrp="1"/>
          </p:cNvSpPr>
          <p:nvPr>
            <p:ph type="sldNum" sz="quarter" idx="10"/>
          </p:nvPr>
        </p:nvSpPr>
        <p:spPr/>
        <p:txBody>
          <a:bodyPr/>
          <a:lstStyle/>
          <a:p>
            <a:fld id="{4034BEE3-566C-4068-A777-C3A4762E861B}" type="slidenum">
              <a:rPr lang="en-GB" smtClean="0"/>
              <a:pPr/>
              <a:t>5</a:t>
            </a:fld>
            <a:endParaRPr lang="en-GB"/>
          </a:p>
        </p:txBody>
      </p:sp>
    </p:spTree>
    <p:extLst>
      <p:ext uri="{BB962C8B-B14F-4D97-AF65-F5344CB8AC3E}">
        <p14:creationId xmlns:p14="http://schemas.microsoft.com/office/powerpoint/2010/main" val="275015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hite bus on road during daytime">
            <a:extLst>
              <a:ext uri="{FF2B5EF4-FFF2-40B4-BE49-F238E27FC236}">
                <a16:creationId xmlns:a16="http://schemas.microsoft.com/office/drawing/2014/main" id="{0785AC7E-2F20-4F46-8A24-CAD3E1AF3E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885" r="12554"/>
          <a:stretch/>
        </p:blipFill>
        <p:spPr bwMode="auto">
          <a:xfrm>
            <a:off x="-2" y="-1"/>
            <a:ext cx="4397831" cy="68735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C4CA7B9-ED34-4CC3-8551-B1671EAF04AA}"/>
              </a:ext>
            </a:extLst>
          </p:cNvPr>
          <p:cNvSpPr/>
          <p:nvPr>
            <p:custDataLst>
              <p:tags r:id="rId1"/>
            </p:custDataLst>
          </p:nvPr>
        </p:nvSpPr>
        <p:spPr>
          <a:xfrm>
            <a:off x="-1" y="0"/>
            <a:ext cx="2133601" cy="6161314"/>
          </a:xfrm>
          <a:prstGeom prst="rect">
            <a:avLst/>
          </a:prstGeom>
          <a:gradFill flip="none" rotWithShape="1">
            <a:gsLst>
              <a:gs pos="0">
                <a:srgbClr val="000000">
                  <a:alpha val="30000"/>
                </a:srgbClr>
              </a:gs>
              <a:gs pos="100000">
                <a:srgbClr val="000000">
                  <a:alpha val="0"/>
                </a:srgbClr>
              </a:gs>
            </a:gsLst>
            <a:lin ang="0" scaled="1"/>
            <a:tileRect/>
          </a:gradFill>
        </p:spPr>
        <p:txBody>
          <a:bodyPr rtlCol="0" anchor="ctr"/>
          <a:lstStyle/>
          <a:p>
            <a:pPr algn="ctr"/>
            <a:endParaRPr lang="en-GB"/>
          </a:p>
        </p:txBody>
      </p:sp>
      <p:sp>
        <p:nvSpPr>
          <p:cNvPr id="2" name="Title 1">
            <a:extLst>
              <a:ext uri="{FF2B5EF4-FFF2-40B4-BE49-F238E27FC236}">
                <a16:creationId xmlns:a16="http://schemas.microsoft.com/office/drawing/2014/main" id="{1405CD20-C034-46A0-9F26-1476062504F7}"/>
              </a:ext>
            </a:extLst>
          </p:cNvPr>
          <p:cNvSpPr>
            <a:spLocks noGrp="1"/>
          </p:cNvSpPr>
          <p:nvPr>
            <p:ph type="title"/>
          </p:nvPr>
        </p:nvSpPr>
        <p:spPr>
          <a:xfrm>
            <a:off x="4766363" y="430717"/>
            <a:ext cx="7060511" cy="500495"/>
          </a:xfrm>
        </p:spPr>
        <p:txBody>
          <a:bodyPr/>
          <a:lstStyle/>
          <a:p>
            <a:r>
              <a:rPr lang="en-GB"/>
              <a:t>Social distancing measures on public </a:t>
            </a:r>
            <a:r>
              <a:rPr lang="en-GB" dirty="0"/>
              <a:t>      </a:t>
            </a:r>
            <a:r>
              <a:rPr lang="en-GB"/>
              <a:t>transport were seen as necessary, </a:t>
            </a:r>
            <a:br>
              <a:rPr lang="en-GB"/>
            </a:br>
            <a:r>
              <a:rPr lang="en-GB"/>
              <a:t>but insufficient to reassure around use</a:t>
            </a:r>
            <a:br>
              <a:rPr lang="en-GB"/>
            </a:br>
            <a:endParaRPr lang="en-GB"/>
          </a:p>
        </p:txBody>
      </p:sp>
      <p:sp>
        <p:nvSpPr>
          <p:cNvPr id="3" name="Content Placeholder 2">
            <a:extLst>
              <a:ext uri="{FF2B5EF4-FFF2-40B4-BE49-F238E27FC236}">
                <a16:creationId xmlns:a16="http://schemas.microsoft.com/office/drawing/2014/main" id="{C4A9407E-BF5F-4B6C-9E5F-E67A2B85BBEA}"/>
              </a:ext>
            </a:extLst>
          </p:cNvPr>
          <p:cNvSpPr>
            <a:spLocks noGrp="1"/>
          </p:cNvSpPr>
          <p:nvPr>
            <p:ph sz="quarter" idx="12"/>
          </p:nvPr>
        </p:nvSpPr>
        <p:spPr>
          <a:xfrm>
            <a:off x="4766363" y="1907134"/>
            <a:ext cx="7140818" cy="3999600"/>
          </a:xfrm>
        </p:spPr>
        <p:txBody>
          <a:bodyPr/>
          <a:lstStyle/>
          <a:p>
            <a:pPr marL="0" lvl="1" indent="0">
              <a:spcAft>
                <a:spcPts val="600"/>
              </a:spcAft>
              <a:buSzPct val="100000"/>
              <a:buNone/>
            </a:pPr>
            <a:r>
              <a:rPr lang="en-GB" dirty="0"/>
              <a:t>Social distancing measures, as experienced at supermarkets, are expected as standard on public transport, with floor markings and hand sanitiser provided for customers</a:t>
            </a:r>
          </a:p>
          <a:p>
            <a:pPr marL="0" lvl="1" indent="0">
              <a:spcAft>
                <a:spcPts val="600"/>
              </a:spcAft>
              <a:buSzPct val="100000"/>
              <a:buNone/>
            </a:pPr>
            <a:r>
              <a:rPr lang="en-GB" dirty="0"/>
              <a:t>Questions were raised about how measures will be enforced, given concerns about whether people are following lockdown rules</a:t>
            </a:r>
            <a:endParaRPr lang="en-GB" dirty="0">
              <a:cs typeface="Arial"/>
            </a:endParaRPr>
          </a:p>
          <a:p>
            <a:pPr marL="0" lvl="1" indent="0">
              <a:spcAft>
                <a:spcPts val="600"/>
              </a:spcAft>
              <a:buSzPct val="100000"/>
              <a:buNone/>
            </a:pPr>
            <a:r>
              <a:rPr lang="en-GB" dirty="0"/>
              <a:t>Regular commuters suggest a need for more coordinated action from government and businesses to reduce the need for travel or stagger peak times</a:t>
            </a:r>
            <a:endParaRPr lang="en-GB" dirty="0">
              <a:cs typeface="Arial"/>
            </a:endParaRPr>
          </a:p>
          <a:p>
            <a:pPr marL="0" lvl="1" indent="0">
              <a:spcAft>
                <a:spcPts val="600"/>
              </a:spcAft>
              <a:buSzPct val="100000"/>
              <a:buNone/>
            </a:pPr>
            <a:r>
              <a:rPr lang="en-GB" dirty="0"/>
              <a:t>Many claim they will cut down on travel or use their car more; whilst there is also some interest expressed in active travel, outside of big cities people do not see this as practical</a:t>
            </a:r>
            <a:endParaRPr lang="en-GB" dirty="0">
              <a:cs typeface="Arial"/>
            </a:endParaRPr>
          </a:p>
          <a:p>
            <a:endParaRPr lang="en-GB" dirty="0"/>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6</a:t>
            </a:fld>
            <a:endParaRPr lang="en-GB" sz="1000">
              <a:solidFill>
                <a:schemeClr val="bg1"/>
              </a:solidFill>
              <a:latin typeface="Arial"/>
            </a:endParaRPr>
          </a:p>
        </p:txBody>
      </p:sp>
      <p:sp>
        <p:nvSpPr>
          <p:cNvPr id="15" name="Text Placeholder 6">
            <a:extLst>
              <a:ext uri="{FF2B5EF4-FFF2-40B4-BE49-F238E27FC236}">
                <a16:creationId xmlns:a16="http://schemas.microsoft.com/office/drawing/2014/main" id="{C7308E22-5422-466D-B955-96ACC5AB1247}"/>
              </a:ext>
            </a:extLst>
          </p:cNvPr>
          <p:cNvSpPr txBox="1">
            <a:spLocks/>
          </p:cNvSpPr>
          <p:nvPr/>
        </p:nvSpPr>
        <p:spPr>
          <a:xfrm>
            <a:off x="441181" y="935488"/>
            <a:ext cx="11466000" cy="3960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i="1">
              <a:solidFill>
                <a:schemeClr val="bg1"/>
              </a:solidFill>
            </a:endParaRPr>
          </a:p>
        </p:txBody>
      </p:sp>
      <p:sp>
        <p:nvSpPr>
          <p:cNvPr id="11" name="Rectangle 10">
            <a:extLst>
              <a:ext uri="{FF2B5EF4-FFF2-40B4-BE49-F238E27FC236}">
                <a16:creationId xmlns:a16="http://schemas.microsoft.com/office/drawing/2014/main" id="{A7DDB251-7049-4CED-98B3-EE4F186CF661}"/>
              </a:ext>
            </a:extLst>
          </p:cNvPr>
          <p:cNvSpPr/>
          <p:nvPr/>
        </p:nvSpPr>
        <p:spPr>
          <a:xfrm>
            <a:off x="2133600" y="593104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cxnSp>
        <p:nvCxnSpPr>
          <p:cNvPr id="14" name="Straight Connector 13">
            <a:extLst>
              <a:ext uri="{FF2B5EF4-FFF2-40B4-BE49-F238E27FC236}">
                <a16:creationId xmlns:a16="http://schemas.microsoft.com/office/drawing/2014/main" id="{E84363FC-B652-4053-A1A8-78139CCEFD7D}"/>
              </a:ext>
            </a:extLst>
          </p:cNvPr>
          <p:cNvCxnSpPr>
            <a:cxnSpLocks/>
          </p:cNvCxnSpPr>
          <p:nvPr/>
        </p:nvCxnSpPr>
        <p:spPr>
          <a:xfrm flipH="1">
            <a:off x="441181" y="6115710"/>
            <a:ext cx="3956648"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22" name="Graphic 21">
            <a:extLst>
              <a:ext uri="{FF2B5EF4-FFF2-40B4-BE49-F238E27FC236}">
                <a16:creationId xmlns:a16="http://schemas.microsoft.com/office/drawing/2014/main" id="{84CF6952-5A28-4424-944C-074F550758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42245" y="191459"/>
            <a:ext cx="1007746" cy="876301"/>
          </a:xfrm>
          <a:prstGeom prst="rect">
            <a:avLst/>
          </a:prstGeom>
        </p:spPr>
      </p:pic>
      <p:sp>
        <p:nvSpPr>
          <p:cNvPr id="6" name="Slide Number Placeholder 5">
            <a:extLst>
              <a:ext uri="{FF2B5EF4-FFF2-40B4-BE49-F238E27FC236}">
                <a16:creationId xmlns:a16="http://schemas.microsoft.com/office/drawing/2014/main" id="{13C91F82-C209-47BC-93F8-E32B6B67B6D4}"/>
              </a:ext>
            </a:extLst>
          </p:cNvPr>
          <p:cNvSpPr>
            <a:spLocks noGrp="1"/>
          </p:cNvSpPr>
          <p:nvPr>
            <p:ph type="sldNum" sz="quarter" idx="10"/>
          </p:nvPr>
        </p:nvSpPr>
        <p:spPr/>
        <p:txBody>
          <a:bodyPr/>
          <a:lstStyle/>
          <a:p>
            <a:fld id="{4034BEE3-566C-4068-A777-C3A4762E861B}" type="slidenum">
              <a:rPr lang="en-GB" smtClean="0"/>
              <a:pPr/>
              <a:t>6</a:t>
            </a:fld>
            <a:endParaRPr lang="en-GB"/>
          </a:p>
        </p:txBody>
      </p:sp>
    </p:spTree>
    <p:extLst>
      <p:ext uri="{BB962C8B-B14F-4D97-AF65-F5344CB8AC3E}">
        <p14:creationId xmlns:p14="http://schemas.microsoft.com/office/powerpoint/2010/main" val="400544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1F5B7A-0D2D-45C5-AE60-3F347AB17272}"/>
              </a:ext>
            </a:extLst>
          </p:cNvPr>
          <p:cNvSpPr>
            <a:spLocks noGrp="1"/>
          </p:cNvSpPr>
          <p:nvPr>
            <p:ph type="title"/>
          </p:nvPr>
        </p:nvSpPr>
        <p:spPr/>
        <p:txBody>
          <a:bodyPr/>
          <a:lstStyle/>
          <a:p>
            <a:r>
              <a:rPr lang="en-GB"/>
              <a:t>Switch to new ‘Stay Alert’ messaging attracted widespread criticism</a:t>
            </a:r>
            <a:br>
              <a:rPr lang="en-GB"/>
            </a:br>
            <a:endParaRPr lang="en-GB"/>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7</a:t>
            </a:fld>
            <a:endParaRPr lang="en-GB" sz="1000">
              <a:solidFill>
                <a:schemeClr val="bg1"/>
              </a:solidFill>
              <a:latin typeface="Arial"/>
            </a:endParaRPr>
          </a:p>
        </p:txBody>
      </p:sp>
      <p:sp>
        <p:nvSpPr>
          <p:cNvPr id="26" name="Speech Bubble: Rectangle with Corners Rounded 25">
            <a:extLst>
              <a:ext uri="{FF2B5EF4-FFF2-40B4-BE49-F238E27FC236}">
                <a16:creationId xmlns:a16="http://schemas.microsoft.com/office/drawing/2014/main" id="{D64A615F-DC28-4AD6-B31D-6346B768F898}"/>
              </a:ext>
            </a:extLst>
          </p:cNvPr>
          <p:cNvSpPr/>
          <p:nvPr/>
        </p:nvSpPr>
        <p:spPr>
          <a:xfrm>
            <a:off x="1945179" y="1859243"/>
            <a:ext cx="9539785" cy="867164"/>
          </a:xfrm>
          <a:prstGeom prst="wedgeRoundRectCallout">
            <a:avLst>
              <a:gd name="adj1" fmla="val -53810"/>
              <a:gd name="adj2" fmla="val -4402"/>
              <a:gd name="adj3" fmla="val 16667"/>
            </a:avLst>
          </a:prstGeom>
          <a:solidFill>
            <a:schemeClr val="accent1">
              <a:lumMod val="20000"/>
              <a:lumOff val="80000"/>
            </a:schemeClr>
          </a:solidFill>
        </p:spPr>
        <p:txBody>
          <a:bodyPr rtlCol="0" anchor="ctr"/>
          <a:lstStyle/>
          <a:p>
            <a:r>
              <a:rPr lang="en-US" sz="1600" i="1" dirty="0"/>
              <a:t>[The announcement was] very confusing and giving the public mixed messages. Extremely worrying if people do not stick to social distancing!</a:t>
            </a:r>
          </a:p>
          <a:p>
            <a:r>
              <a:rPr lang="en-US" sz="1600">
                <a:latin typeface="+mj-lt"/>
              </a:rPr>
              <a:t>								</a:t>
            </a:r>
            <a:r>
              <a:rPr lang="en-US" sz="1600" dirty="0"/>
              <a:t>Male, SME owner</a:t>
            </a:r>
            <a:r>
              <a:rPr lang="en-US" sz="1400" dirty="0">
                <a:latin typeface="+mj-lt"/>
              </a:rPr>
              <a:t>	</a:t>
            </a:r>
            <a:endParaRPr lang="en-GB" sz="1600">
              <a:latin typeface="+mj-lt"/>
            </a:endParaRPr>
          </a:p>
        </p:txBody>
      </p:sp>
      <p:sp>
        <p:nvSpPr>
          <p:cNvPr id="27" name="Speech Bubble: Rectangle with Corners Rounded 26">
            <a:extLst>
              <a:ext uri="{FF2B5EF4-FFF2-40B4-BE49-F238E27FC236}">
                <a16:creationId xmlns:a16="http://schemas.microsoft.com/office/drawing/2014/main" id="{8E3639E9-4405-45C4-B8E5-ADB2755A6E8D}"/>
              </a:ext>
            </a:extLst>
          </p:cNvPr>
          <p:cNvSpPr/>
          <p:nvPr/>
        </p:nvSpPr>
        <p:spPr>
          <a:xfrm>
            <a:off x="590550" y="2892930"/>
            <a:ext cx="9539785" cy="1421584"/>
          </a:xfrm>
          <a:prstGeom prst="wedgeRoundRectCallout">
            <a:avLst>
              <a:gd name="adj1" fmla="val 55809"/>
              <a:gd name="adj2" fmla="val -16"/>
              <a:gd name="adj3" fmla="val 16667"/>
            </a:avLst>
          </a:prstGeom>
          <a:solidFill>
            <a:schemeClr val="accent1">
              <a:lumMod val="20000"/>
              <a:lumOff val="80000"/>
            </a:schemeClr>
          </a:solidFill>
        </p:spPr>
        <p:txBody>
          <a:bodyPr rtlCol="0" anchor="ctr"/>
          <a:lstStyle/>
          <a:p>
            <a:pPr fontAlgn="base"/>
            <a:r>
              <a:rPr lang="en-US" sz="1600" i="1" dirty="0"/>
              <a:t>“It was a very dangerous message and the traffic that was on the roads and public network [the next day] proved of ambiguous and dangerous his speech was. A government with no control or grasp as to what is really going on. Times like these I wish I lived in Scotland. He has just literally </a:t>
            </a:r>
            <a:r>
              <a:rPr lang="en-US" sz="1600" i="1" dirty="0" err="1"/>
              <a:t>authorised</a:t>
            </a:r>
            <a:r>
              <a:rPr lang="en-US" sz="1600" i="1" dirty="0"/>
              <a:t> the rise in the spread.</a:t>
            </a:r>
          </a:p>
          <a:p>
            <a:pPr algn="r" fontAlgn="base"/>
            <a:r>
              <a:rPr lang="en-US" sz="1600" dirty="0"/>
              <a:t>Female, family, South, urban</a:t>
            </a:r>
            <a:endParaRPr lang="en-GB" sz="1400" dirty="0">
              <a:latin typeface="+mj-lt"/>
            </a:endParaRPr>
          </a:p>
        </p:txBody>
      </p:sp>
      <p:sp>
        <p:nvSpPr>
          <p:cNvPr id="28" name="Speech Bubble: Rectangle with Corners Rounded 27">
            <a:extLst>
              <a:ext uri="{FF2B5EF4-FFF2-40B4-BE49-F238E27FC236}">
                <a16:creationId xmlns:a16="http://schemas.microsoft.com/office/drawing/2014/main" id="{FC5347D8-9B49-4DF7-97CB-DAD301AA787E}"/>
              </a:ext>
            </a:extLst>
          </p:cNvPr>
          <p:cNvSpPr/>
          <p:nvPr/>
        </p:nvSpPr>
        <p:spPr>
          <a:xfrm>
            <a:off x="1945179" y="4497512"/>
            <a:ext cx="9539785" cy="1421584"/>
          </a:xfrm>
          <a:prstGeom prst="wedgeRoundRectCallout">
            <a:avLst>
              <a:gd name="adj1" fmla="val -54333"/>
              <a:gd name="adj2" fmla="val -2940"/>
              <a:gd name="adj3" fmla="val 16667"/>
            </a:avLst>
          </a:prstGeom>
          <a:solidFill>
            <a:schemeClr val="accent1">
              <a:lumMod val="20000"/>
              <a:lumOff val="80000"/>
            </a:schemeClr>
          </a:solidFill>
        </p:spPr>
        <p:txBody>
          <a:bodyPr rtlCol="0" anchor="ctr"/>
          <a:lstStyle/>
          <a:p>
            <a:pPr fontAlgn="base"/>
            <a:r>
              <a:rPr lang="en-US" sz="1600" i="1" dirty="0"/>
              <a:t>I agree that it was presented in the very bad way, but I do feel sorry for them as we all expect them to know all the answers when they have no idea, the same as we don’t have a clue!? It is easy for us to expect the PM to stand in front of TV and tell the nation exactly what to do.. but how are they supposed to know that?</a:t>
            </a:r>
          </a:p>
          <a:p>
            <a:pPr fontAlgn="base"/>
            <a:r>
              <a:rPr lang="en-US" sz="1600" i="1">
                <a:latin typeface="+mj-lt"/>
              </a:rPr>
              <a:t>				</a:t>
            </a:r>
            <a:r>
              <a:rPr lang="en-US"/>
              <a:t>			</a:t>
            </a:r>
            <a:r>
              <a:rPr lang="en-US" sz="1600" dirty="0"/>
              <a:t>Male, family, London, rural</a:t>
            </a:r>
            <a:endParaRPr lang="en-GB"/>
          </a:p>
        </p:txBody>
      </p:sp>
      <p:sp>
        <p:nvSpPr>
          <p:cNvPr id="5" name="Text Placeholder 4">
            <a:extLst>
              <a:ext uri="{FF2B5EF4-FFF2-40B4-BE49-F238E27FC236}">
                <a16:creationId xmlns:a16="http://schemas.microsoft.com/office/drawing/2014/main" id="{9F7EA6C2-1F02-47E4-A10C-389269E55395}"/>
              </a:ext>
            </a:extLst>
          </p:cNvPr>
          <p:cNvSpPr>
            <a:spLocks noGrp="1"/>
          </p:cNvSpPr>
          <p:nvPr>
            <p:ph type="body" sz="quarter" idx="13"/>
          </p:nvPr>
        </p:nvSpPr>
        <p:spPr/>
        <p:txBody>
          <a:bodyPr/>
          <a:lstStyle/>
          <a:p>
            <a:r>
              <a:rPr lang="en-GB" sz="1800"/>
              <a:t>In the light of continued concerns over lockdown, the May 10</a:t>
            </a:r>
            <a:r>
              <a:rPr lang="en-GB" sz="1800" baseline="30000"/>
              <a:t>th</a:t>
            </a:r>
            <a:r>
              <a:rPr lang="en-GB" sz="1800"/>
              <a:t> government announcement was widely     criticised on message boards for being unclear, and increased fears of an increase in spread</a:t>
            </a:r>
          </a:p>
          <a:p>
            <a:endParaRPr lang="en-GB" sz="1800"/>
          </a:p>
        </p:txBody>
      </p:sp>
      <p:pic>
        <p:nvPicPr>
          <p:cNvPr id="22" name="Graphic 21">
            <a:extLst>
              <a:ext uri="{FF2B5EF4-FFF2-40B4-BE49-F238E27FC236}">
                <a16:creationId xmlns:a16="http://schemas.microsoft.com/office/drawing/2014/main" id="{F4DD4696-4AE0-4440-9EDC-7055CC5339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999" y="1800650"/>
            <a:ext cx="838200" cy="876300"/>
          </a:xfrm>
          <a:prstGeom prst="rect">
            <a:avLst/>
          </a:prstGeom>
        </p:spPr>
      </p:pic>
      <p:pic>
        <p:nvPicPr>
          <p:cNvPr id="29" name="Graphic 28">
            <a:extLst>
              <a:ext uri="{FF2B5EF4-FFF2-40B4-BE49-F238E27FC236}">
                <a16:creationId xmlns:a16="http://schemas.microsoft.com/office/drawing/2014/main" id="{C9F2597A-7DB4-485E-B330-6D45E7D57C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63250" y="3383623"/>
            <a:ext cx="838200" cy="876300"/>
          </a:xfrm>
          <a:prstGeom prst="rect">
            <a:avLst/>
          </a:prstGeom>
        </p:spPr>
      </p:pic>
      <p:pic>
        <p:nvPicPr>
          <p:cNvPr id="30" name="Graphic 29">
            <a:extLst>
              <a:ext uri="{FF2B5EF4-FFF2-40B4-BE49-F238E27FC236}">
                <a16:creationId xmlns:a16="http://schemas.microsoft.com/office/drawing/2014/main" id="{9C79A37D-5555-4A43-A456-417A3F5C3F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999" y="4904798"/>
            <a:ext cx="838200" cy="876300"/>
          </a:xfrm>
          <a:prstGeom prst="rect">
            <a:avLst/>
          </a:prstGeom>
        </p:spPr>
      </p:pic>
      <p:pic>
        <p:nvPicPr>
          <p:cNvPr id="17" name="Graphic 16">
            <a:extLst>
              <a:ext uri="{FF2B5EF4-FFF2-40B4-BE49-F238E27FC236}">
                <a16:creationId xmlns:a16="http://schemas.microsoft.com/office/drawing/2014/main" id="{88C296D5-D9C4-4EDA-8000-FF02D99D1B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27783" y="211525"/>
            <a:ext cx="838220" cy="838220"/>
          </a:xfrm>
          <a:prstGeom prst="rect">
            <a:avLst/>
          </a:prstGeom>
        </p:spPr>
      </p:pic>
      <p:sp>
        <p:nvSpPr>
          <p:cNvPr id="6" name="Slide Number Placeholder 5">
            <a:extLst>
              <a:ext uri="{FF2B5EF4-FFF2-40B4-BE49-F238E27FC236}">
                <a16:creationId xmlns:a16="http://schemas.microsoft.com/office/drawing/2014/main" id="{9B003DA4-06DC-48A8-99DC-2AB3FB9FEC19}"/>
              </a:ext>
            </a:extLst>
          </p:cNvPr>
          <p:cNvSpPr>
            <a:spLocks noGrp="1"/>
          </p:cNvSpPr>
          <p:nvPr>
            <p:ph type="sldNum" sz="quarter" idx="10"/>
          </p:nvPr>
        </p:nvSpPr>
        <p:spPr/>
        <p:txBody>
          <a:bodyPr/>
          <a:lstStyle/>
          <a:p>
            <a:fld id="{4034BEE3-566C-4068-A777-C3A4762E861B}" type="slidenum">
              <a:rPr lang="en-GB" smtClean="0"/>
              <a:pPr/>
              <a:t>7</a:t>
            </a:fld>
            <a:endParaRPr lang="en-GB"/>
          </a:p>
        </p:txBody>
      </p:sp>
    </p:spTree>
    <p:extLst>
      <p:ext uri="{BB962C8B-B14F-4D97-AF65-F5344CB8AC3E}">
        <p14:creationId xmlns:p14="http://schemas.microsoft.com/office/powerpoint/2010/main" val="49663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lear liquid pouring on person's hands">
            <a:extLst>
              <a:ext uri="{FF2B5EF4-FFF2-40B4-BE49-F238E27FC236}">
                <a16:creationId xmlns:a16="http://schemas.microsoft.com/office/drawing/2014/main" id="{12532835-1CEC-4B11-9035-A5EF813B02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3E242138-D902-4981-A308-61D0BC397DE9}"/>
              </a:ext>
            </a:extLst>
          </p:cNvPr>
          <p:cNvSpPr/>
          <p:nvPr>
            <p:custDataLst>
              <p:tags r:id="rId1"/>
            </p:custDataLst>
          </p:nvPr>
        </p:nvSpPr>
        <p:spPr>
          <a:xfrm flipH="1">
            <a:off x="9906000" y="0"/>
            <a:ext cx="2286000" cy="6858000"/>
          </a:xfrm>
          <a:prstGeom prst="rect">
            <a:avLst/>
          </a:prstGeom>
          <a:gradFill flip="none" rotWithShape="1">
            <a:gsLst>
              <a:gs pos="0">
                <a:srgbClr val="000000">
                  <a:alpha val="30000"/>
                </a:srgbClr>
              </a:gs>
              <a:gs pos="100000">
                <a:srgbClr val="000000">
                  <a:alpha val="0"/>
                </a:srgbClr>
              </a:gs>
            </a:gsLst>
            <a:lin ang="0" scaled="1"/>
            <a:tileRect/>
          </a:gradFill>
        </p:spPr>
        <p:txBody>
          <a:bodyPr rtlCol="0" anchor="ctr"/>
          <a:lstStyle/>
          <a:p>
            <a:pPr algn="ctr"/>
            <a:endParaRPr lang="en-GB"/>
          </a:p>
        </p:txBody>
      </p:sp>
      <p:sp>
        <p:nvSpPr>
          <p:cNvPr id="10" name="Text Placeholder 9">
            <a:extLst>
              <a:ext uri="{FF2B5EF4-FFF2-40B4-BE49-F238E27FC236}">
                <a16:creationId xmlns:a16="http://schemas.microsoft.com/office/drawing/2014/main" id="{37EC80B9-A343-47A2-8509-364F0501DAAE}"/>
              </a:ext>
            </a:extLst>
          </p:cNvPr>
          <p:cNvSpPr>
            <a:spLocks noGrp="1"/>
          </p:cNvSpPr>
          <p:nvPr>
            <p:ph type="body" sz="quarter" idx="14"/>
          </p:nvPr>
        </p:nvSpPr>
        <p:spPr/>
        <p:txBody>
          <a:bodyPr/>
          <a:lstStyle/>
          <a:p>
            <a:r>
              <a:rPr lang="en-GB" sz="1800"/>
              <a:t>New activities launch every Friday and run for a week</a:t>
            </a:r>
          </a:p>
        </p:txBody>
      </p:sp>
      <p:sp>
        <p:nvSpPr>
          <p:cNvPr id="6" name="Title 5">
            <a:extLst>
              <a:ext uri="{FF2B5EF4-FFF2-40B4-BE49-F238E27FC236}">
                <a16:creationId xmlns:a16="http://schemas.microsoft.com/office/drawing/2014/main" id="{B3718722-4237-4671-B3F1-4101FC90F2C9}"/>
              </a:ext>
            </a:extLst>
          </p:cNvPr>
          <p:cNvSpPr>
            <a:spLocks noGrp="1"/>
          </p:cNvSpPr>
          <p:nvPr>
            <p:ph type="title"/>
          </p:nvPr>
        </p:nvSpPr>
        <p:spPr>
          <a:xfrm>
            <a:off x="359999" y="430718"/>
            <a:ext cx="11466875" cy="403200"/>
          </a:xfrm>
        </p:spPr>
        <p:txBody>
          <a:bodyPr/>
          <a:lstStyle/>
          <a:p>
            <a:r>
              <a:rPr lang="en-GB"/>
              <a:t>Upcoming topics</a:t>
            </a:r>
            <a:br>
              <a:rPr lang="en-GB"/>
            </a:br>
            <a:endParaRPr lang="en-GB"/>
          </a:p>
        </p:txBody>
      </p:sp>
      <p:sp>
        <p:nvSpPr>
          <p:cNvPr id="7" name="Content Placeholder 6">
            <a:extLst>
              <a:ext uri="{FF2B5EF4-FFF2-40B4-BE49-F238E27FC236}">
                <a16:creationId xmlns:a16="http://schemas.microsoft.com/office/drawing/2014/main" id="{67810EF5-78B6-4551-8F34-D8F49CD22627}"/>
              </a:ext>
            </a:extLst>
          </p:cNvPr>
          <p:cNvSpPr>
            <a:spLocks noGrp="1"/>
          </p:cNvSpPr>
          <p:nvPr>
            <p:ph sz="quarter" idx="12"/>
          </p:nvPr>
        </p:nvSpPr>
        <p:spPr>
          <a:xfrm>
            <a:off x="360362" y="1710000"/>
            <a:ext cx="6688137" cy="3999600"/>
          </a:xfrm>
        </p:spPr>
        <p:txBody>
          <a:bodyPr/>
          <a:lstStyle/>
          <a:p>
            <a:pPr marL="0" lvl="1" indent="0">
              <a:spcAft>
                <a:spcPts val="600"/>
              </a:spcAft>
              <a:buSzPct val="100000"/>
              <a:buNone/>
            </a:pPr>
            <a:r>
              <a:rPr lang="en-GB" b="1" dirty="0"/>
              <a:t>Week 4:</a:t>
            </a:r>
            <a:r>
              <a:rPr lang="en-GB" dirty="0"/>
              <a:t> Trusted information sources and attitudes to scientific expertise </a:t>
            </a:r>
          </a:p>
          <a:p>
            <a:pPr marL="0" lvl="1" indent="0">
              <a:spcAft>
                <a:spcPts val="600"/>
              </a:spcAft>
              <a:buSzPct val="100000"/>
              <a:buNone/>
            </a:pPr>
            <a:r>
              <a:rPr lang="en-GB" b="1" dirty="0"/>
              <a:t>Week 5:</a:t>
            </a:r>
            <a:r>
              <a:rPr lang="en-GB" dirty="0"/>
              <a:t> Sustainability and the adoption of new habits </a:t>
            </a:r>
          </a:p>
          <a:p>
            <a:pPr marL="463550" lvl="2" indent="-285750">
              <a:spcAft>
                <a:spcPts val="600"/>
              </a:spcAft>
              <a:buSzPct val="100000"/>
            </a:pPr>
            <a:r>
              <a:rPr lang="en-GB" dirty="0"/>
              <a:t>Planned coverage for future weeks includes…</a:t>
            </a:r>
          </a:p>
          <a:p>
            <a:pPr marL="463550" lvl="2" indent="-285750">
              <a:spcAft>
                <a:spcPts val="600"/>
              </a:spcAft>
              <a:buSzPct val="100000"/>
            </a:pPr>
            <a:r>
              <a:rPr lang="en-GB" i="1" dirty="0"/>
              <a:t>Views on wage inequality, precarity and welfare policy</a:t>
            </a:r>
          </a:p>
          <a:p>
            <a:pPr marL="463550" lvl="2" indent="-285750">
              <a:spcAft>
                <a:spcPts val="600"/>
              </a:spcAft>
              <a:buSzPct val="100000"/>
            </a:pPr>
            <a:r>
              <a:rPr lang="en-GB" i="1" dirty="0"/>
              <a:t>Attitudes and expectations for flexible working post-pandemic</a:t>
            </a:r>
          </a:p>
          <a:p>
            <a:endParaRPr lang="en-GB" dirty="0"/>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8</a:t>
            </a:fld>
            <a:endParaRPr lang="en-GB" sz="1000">
              <a:solidFill>
                <a:schemeClr val="bg1"/>
              </a:solidFill>
              <a:latin typeface="Arial"/>
            </a:endParaRPr>
          </a:p>
        </p:txBody>
      </p:sp>
      <p:cxnSp>
        <p:nvCxnSpPr>
          <p:cNvPr id="16" name="Straight Connector 15">
            <a:extLst>
              <a:ext uri="{FF2B5EF4-FFF2-40B4-BE49-F238E27FC236}">
                <a16:creationId xmlns:a16="http://schemas.microsoft.com/office/drawing/2014/main" id="{53DDD659-EDC3-4C10-A710-011DEC280EA5}"/>
              </a:ext>
            </a:extLst>
          </p:cNvPr>
          <p:cNvCxnSpPr>
            <a:cxnSpLocks/>
          </p:cNvCxnSpPr>
          <p:nvPr/>
        </p:nvCxnSpPr>
        <p:spPr>
          <a:xfrm flipH="1">
            <a:off x="7620000" y="6115710"/>
            <a:ext cx="4065722"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2195C22-F567-4EC7-8286-53E8EEF9DB1E}"/>
              </a:ext>
            </a:extLst>
          </p:cNvPr>
          <p:cNvSpPr>
            <a:spLocks noGrp="1"/>
          </p:cNvSpPr>
          <p:nvPr>
            <p:ph type="sldNum" sz="quarter" idx="10"/>
          </p:nvPr>
        </p:nvSpPr>
        <p:spPr/>
        <p:txBody>
          <a:bodyPr/>
          <a:lstStyle/>
          <a:p>
            <a:fld id="{4034BEE3-566C-4068-A777-C3A4762E861B}" type="slidenum">
              <a:rPr lang="en-GB" smtClean="0"/>
              <a:pPr/>
              <a:t>8</a:t>
            </a:fld>
            <a:endParaRPr lang="en-GB"/>
          </a:p>
        </p:txBody>
      </p:sp>
    </p:spTree>
    <p:extLst>
      <p:ext uri="{BB962C8B-B14F-4D97-AF65-F5344CB8AC3E}">
        <p14:creationId xmlns:p14="http://schemas.microsoft.com/office/powerpoint/2010/main" val="148908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55858-FA9A-4B7A-8CA8-56286573B707}"/>
              </a:ext>
            </a:extLst>
          </p:cNvPr>
          <p:cNvSpPr>
            <a:spLocks noGrp="1"/>
          </p:cNvSpPr>
          <p:nvPr>
            <p:ph type="title"/>
          </p:nvPr>
        </p:nvSpPr>
        <p:spPr/>
        <p:txBody>
          <a:bodyPr/>
          <a:lstStyle/>
          <a:p>
            <a:r>
              <a:rPr lang="en-US"/>
              <a:t>Inside Lives </a:t>
            </a:r>
            <a:r>
              <a:rPr lang="en-GB"/>
              <a:t>offers rapid access to a rich qualitative understanding of public experiences, feelings and beliefs during the Covid-19 crisis</a:t>
            </a:r>
            <a:br>
              <a:rPr lang="en-GB"/>
            </a:br>
            <a:endParaRPr lang="en-GB"/>
          </a:p>
        </p:txBody>
      </p:sp>
      <p:sp>
        <p:nvSpPr>
          <p:cNvPr id="3" name="Content Placeholder 2">
            <a:extLst>
              <a:ext uri="{FF2B5EF4-FFF2-40B4-BE49-F238E27FC236}">
                <a16:creationId xmlns:a16="http://schemas.microsoft.com/office/drawing/2014/main" id="{FD17807C-4990-4E6E-B12B-62990042F059}"/>
              </a:ext>
            </a:extLst>
          </p:cNvPr>
          <p:cNvSpPr>
            <a:spLocks noGrp="1"/>
          </p:cNvSpPr>
          <p:nvPr>
            <p:ph sz="quarter" idx="12"/>
          </p:nvPr>
        </p:nvSpPr>
        <p:spPr/>
        <p:txBody>
          <a:bodyPr/>
          <a:lstStyle/>
          <a:p>
            <a:r>
              <a:rPr lang="en-US" sz="1400" b="1">
                <a:solidFill>
                  <a:schemeClr val="tx2"/>
                </a:solidFill>
              </a:rPr>
              <a:t>Measures taken to prevent the spread of Covid-19 present new challenges for policy makers needing to respond rapidly to changing conditions.</a:t>
            </a:r>
          </a:p>
          <a:p>
            <a:r>
              <a:rPr lang="en-US" sz="1400"/>
              <a:t>Inside Lives offers a bridge between policy-makers and those they represent at a time when face-to-face research routes have become impossible.</a:t>
            </a:r>
          </a:p>
          <a:p>
            <a:endParaRPr lang="en-GB"/>
          </a:p>
          <a:p>
            <a:r>
              <a:rPr lang="en-US" b="1">
                <a:solidFill>
                  <a:srgbClr val="DABB00"/>
                </a:solidFill>
              </a:rPr>
              <a:t> </a:t>
            </a:r>
            <a:endParaRPr lang="en-GB">
              <a:solidFill>
                <a:srgbClr val="DABB00"/>
              </a:solidFill>
            </a:endParaRPr>
          </a:p>
          <a:p>
            <a:endParaRPr lang="en-GB"/>
          </a:p>
        </p:txBody>
      </p:sp>
      <p:sp>
        <p:nvSpPr>
          <p:cNvPr id="4" name="Content Placeholder 3">
            <a:extLst>
              <a:ext uri="{FF2B5EF4-FFF2-40B4-BE49-F238E27FC236}">
                <a16:creationId xmlns:a16="http://schemas.microsoft.com/office/drawing/2014/main" id="{84D6F110-99C8-467E-8720-54E4702487FD}"/>
              </a:ext>
            </a:extLst>
          </p:cNvPr>
          <p:cNvSpPr>
            <a:spLocks noGrp="1"/>
          </p:cNvSpPr>
          <p:nvPr>
            <p:ph sz="quarter" idx="13"/>
          </p:nvPr>
        </p:nvSpPr>
        <p:spPr/>
        <p:txBody>
          <a:bodyPr/>
          <a:lstStyle/>
          <a:p>
            <a:r>
              <a:rPr lang="en-GB" sz="1400" b="1">
                <a:solidFill>
                  <a:schemeClr val="tx2"/>
                </a:solidFill>
              </a:rPr>
              <a:t>Inside Lives is an ongoing online community of 50 individuals to provide longitudinal qualitative insight into responses to the pandemic.</a:t>
            </a:r>
          </a:p>
          <a:p>
            <a:r>
              <a:rPr lang="en-GB" sz="1400"/>
              <a:t>Coverage includes a diverse range of life stages and relevant circumstances – including  those who have lost work, key workers in health &amp; education and those living alone – as well as 10 SME owners drawn from a variety of sectors.</a:t>
            </a:r>
          </a:p>
          <a:p>
            <a:endParaRPr lang="en-GB" sz="1400" b="1">
              <a:solidFill>
                <a:srgbClr val="DABB00"/>
              </a:solidFill>
            </a:endParaRPr>
          </a:p>
          <a:p>
            <a:endParaRPr lang="en-GB" sz="1400"/>
          </a:p>
        </p:txBody>
      </p:sp>
      <p:sp>
        <p:nvSpPr>
          <p:cNvPr id="5" name="Content Placeholder 4">
            <a:extLst>
              <a:ext uri="{FF2B5EF4-FFF2-40B4-BE49-F238E27FC236}">
                <a16:creationId xmlns:a16="http://schemas.microsoft.com/office/drawing/2014/main" id="{DAEB392C-177B-4E61-B598-8727E6E5A4FA}"/>
              </a:ext>
            </a:extLst>
          </p:cNvPr>
          <p:cNvSpPr>
            <a:spLocks noGrp="1"/>
          </p:cNvSpPr>
          <p:nvPr>
            <p:ph sz="quarter" idx="14"/>
          </p:nvPr>
        </p:nvSpPr>
        <p:spPr/>
        <p:txBody>
          <a:bodyPr/>
          <a:lstStyle/>
          <a:p>
            <a:r>
              <a:rPr lang="en-GB" sz="1400" b="1">
                <a:solidFill>
                  <a:schemeClr val="tx2"/>
                </a:solidFill>
              </a:rPr>
              <a:t>It offers fast-turnaround access to experiences, behaviours, feelings and beliefs of people living with, and looking beyond, Covid-19.</a:t>
            </a:r>
          </a:p>
          <a:p>
            <a:br>
              <a:rPr lang="en-GB" sz="1400" b="1">
                <a:solidFill>
                  <a:schemeClr val="tx2"/>
                </a:solidFill>
              </a:rPr>
            </a:br>
            <a:r>
              <a:rPr lang="en-GB" sz="1400"/>
              <a:t>We collect insight via individual tasks to illuminate personal stories and moderated activities to deepen understanding of issues such as home-schooling, flexible working, travel, food practices, and attitudes to sustainability.</a:t>
            </a:r>
            <a:endParaRPr lang="en-GB" sz="1400" b="1">
              <a:solidFill>
                <a:schemeClr val="tx2"/>
              </a:solidFill>
            </a:endParaRPr>
          </a:p>
          <a:p>
            <a:endParaRPr lang="en-GB"/>
          </a:p>
        </p:txBody>
      </p:sp>
      <p:sp>
        <p:nvSpPr>
          <p:cNvPr id="6" name="Content Placeholder 5">
            <a:extLst>
              <a:ext uri="{FF2B5EF4-FFF2-40B4-BE49-F238E27FC236}">
                <a16:creationId xmlns:a16="http://schemas.microsoft.com/office/drawing/2014/main" id="{7966C609-444E-40C0-A9AA-8ACFA89A91F4}"/>
              </a:ext>
            </a:extLst>
          </p:cNvPr>
          <p:cNvSpPr>
            <a:spLocks noGrp="1"/>
          </p:cNvSpPr>
          <p:nvPr>
            <p:ph sz="quarter" idx="15"/>
          </p:nvPr>
        </p:nvSpPr>
        <p:spPr/>
        <p:txBody>
          <a:bodyPr/>
          <a:lstStyle/>
          <a:p>
            <a:r>
              <a:rPr lang="en-GB" sz="1400" b="1" dirty="0">
                <a:solidFill>
                  <a:schemeClr val="tx2"/>
                </a:solidFill>
              </a:rPr>
              <a:t>We engage participants via regular tracking measures and video diaries, alongside weekly bespoke community activities and discussions.</a:t>
            </a:r>
          </a:p>
          <a:p>
            <a:r>
              <a:rPr lang="en-GB" sz="1400" dirty="0"/>
              <a:t>Participants log on twice each week for at least 30 minutes to engage with tasks, moderator probes, and other community members. Reporting is powered by our expert qualitative analysis, and brought to life via video and other multimedia material.</a:t>
            </a:r>
          </a:p>
          <a:p>
            <a:endParaRPr lang="en-GB" sz="1400" b="1" dirty="0">
              <a:solidFill>
                <a:srgbClr val="DABB00"/>
              </a:solidFill>
            </a:endParaRPr>
          </a:p>
          <a:p>
            <a:endParaRPr lang="en-GB" sz="1400" dirty="0"/>
          </a:p>
        </p:txBody>
      </p:sp>
      <p:sp>
        <p:nvSpPr>
          <p:cNvPr id="7" name="Content Placeholder 6">
            <a:extLst>
              <a:ext uri="{FF2B5EF4-FFF2-40B4-BE49-F238E27FC236}">
                <a16:creationId xmlns:a16="http://schemas.microsoft.com/office/drawing/2014/main" id="{58E08BD9-5CA9-44C2-B9CF-57F6AF39EA3D}"/>
              </a:ext>
            </a:extLst>
          </p:cNvPr>
          <p:cNvSpPr>
            <a:spLocks noGrp="1"/>
          </p:cNvSpPr>
          <p:nvPr>
            <p:ph sz="quarter" idx="16"/>
          </p:nvPr>
        </p:nvSpPr>
        <p:spPr/>
        <p:txBody>
          <a:bodyPr/>
          <a:lstStyle/>
          <a:p>
            <a:r>
              <a:rPr lang="en-GB" sz="1400" b="1">
                <a:solidFill>
                  <a:schemeClr val="tx2"/>
                </a:solidFill>
              </a:rPr>
              <a:t>Alongside these free weekly bulletins, we also offer curated access to the panel on a weekly basis and bespoke analysis for your topic of interest.</a:t>
            </a:r>
          </a:p>
          <a:p>
            <a:r>
              <a:rPr lang="en-GB" sz="1400"/>
              <a:t>Curation of the panel for one week, with custom-designed activities and outputs delivered in as little as 2-3 weeks, is available from only £8,275 </a:t>
            </a:r>
          </a:p>
          <a:p>
            <a:r>
              <a:rPr lang="en-GB" sz="1400"/>
              <a:t>In-depth analysis of non-curated weeks is available from £2,800 (excl. VAT)</a:t>
            </a:r>
          </a:p>
          <a:p>
            <a:endParaRPr lang="en-GB" sz="1400"/>
          </a:p>
          <a:p>
            <a:endParaRPr lang="en-GB" sz="1400" b="1">
              <a:solidFill>
                <a:srgbClr val="DABB00"/>
              </a:solidFill>
            </a:endParaRPr>
          </a:p>
          <a:p>
            <a:endParaRPr lang="en-GB" sz="1400"/>
          </a:p>
        </p:txBody>
      </p:sp>
      <p:sp>
        <p:nvSpPr>
          <p:cNvPr id="13" name="Title 1">
            <a:extLst>
              <a:ext uri="{FF2B5EF4-FFF2-40B4-BE49-F238E27FC236}">
                <a16:creationId xmlns:a16="http://schemas.microsoft.com/office/drawing/2014/main" id="{F126AA65-2E5C-4031-ABC0-B099CB2023DD}"/>
              </a:ext>
            </a:extLst>
          </p:cNvPr>
          <p:cNvSpPr txBox="1">
            <a:spLocks/>
          </p:cNvSpPr>
          <p:nvPr/>
        </p:nvSpPr>
        <p:spPr>
          <a:xfrm>
            <a:off x="359999" y="430718"/>
            <a:ext cx="11466875" cy="403200"/>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endParaRPr lang="en-GB"/>
          </a:p>
        </p:txBody>
      </p:sp>
      <p:sp>
        <p:nvSpPr>
          <p:cNvPr id="15" name="Text Placeholder 6">
            <a:extLst>
              <a:ext uri="{FF2B5EF4-FFF2-40B4-BE49-F238E27FC236}">
                <a16:creationId xmlns:a16="http://schemas.microsoft.com/office/drawing/2014/main" id="{C7308E22-5422-466D-B955-96ACC5AB1247}"/>
              </a:ext>
            </a:extLst>
          </p:cNvPr>
          <p:cNvSpPr txBox="1">
            <a:spLocks/>
          </p:cNvSpPr>
          <p:nvPr/>
        </p:nvSpPr>
        <p:spPr>
          <a:xfrm>
            <a:off x="360363" y="910800"/>
            <a:ext cx="11466000" cy="3960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i="1">
              <a:latin typeface="Kantar Brown Light"/>
            </a:endParaRPr>
          </a:p>
        </p:txBody>
      </p:sp>
      <p:sp>
        <p:nvSpPr>
          <p:cNvPr id="20" name="Content Placeholder 5">
            <a:extLst>
              <a:ext uri="{FF2B5EF4-FFF2-40B4-BE49-F238E27FC236}">
                <a16:creationId xmlns:a16="http://schemas.microsoft.com/office/drawing/2014/main" id="{1EBB5620-8C1D-4CD7-B2E5-D7072EC83F1F}"/>
              </a:ext>
            </a:extLst>
          </p:cNvPr>
          <p:cNvSpPr txBox="1">
            <a:spLocks/>
          </p:cNvSpPr>
          <p:nvPr/>
        </p:nvSpPr>
        <p:spPr>
          <a:xfrm>
            <a:off x="-2349431" y="1724653"/>
            <a:ext cx="2149200" cy="3999600"/>
          </a:xfrm>
          <a:prstGeom prst="rect">
            <a:avLst/>
          </a:prstGeom>
        </p:spPr>
        <p:txBody>
          <a:bodyPr lIns="0"/>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b="1">
              <a:solidFill>
                <a:srgbClr val="DABB00"/>
              </a:solidFill>
              <a:latin typeface="+mj-lt"/>
            </a:endParaRPr>
          </a:p>
        </p:txBody>
      </p:sp>
      <p:sp>
        <p:nvSpPr>
          <p:cNvPr id="21" name="Content Placeholder 6">
            <a:extLst>
              <a:ext uri="{FF2B5EF4-FFF2-40B4-BE49-F238E27FC236}">
                <a16:creationId xmlns:a16="http://schemas.microsoft.com/office/drawing/2014/main" id="{C7CE6967-27FD-48F1-A030-D5D5C071506A}"/>
              </a:ext>
            </a:extLst>
          </p:cNvPr>
          <p:cNvSpPr txBox="1">
            <a:spLocks/>
          </p:cNvSpPr>
          <p:nvPr/>
        </p:nvSpPr>
        <p:spPr>
          <a:xfrm>
            <a:off x="-2693286" y="1628847"/>
            <a:ext cx="2149200" cy="3999600"/>
          </a:xfrm>
          <a:prstGeom prst="rect">
            <a:avLst/>
          </a:prstGeom>
        </p:spPr>
        <p:txBody>
          <a:bodyPr lIns="0"/>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b="1">
              <a:solidFill>
                <a:srgbClr val="DABB00"/>
              </a:solidFill>
              <a:latin typeface="+mj-lt"/>
            </a:endParaRPr>
          </a:p>
        </p:txBody>
      </p:sp>
      <p:sp>
        <p:nvSpPr>
          <p:cNvPr id="22" name="Content Placeholder 7">
            <a:extLst>
              <a:ext uri="{FF2B5EF4-FFF2-40B4-BE49-F238E27FC236}">
                <a16:creationId xmlns:a16="http://schemas.microsoft.com/office/drawing/2014/main" id="{34311359-3BD1-436A-A711-2E7B3E564C74}"/>
              </a:ext>
            </a:extLst>
          </p:cNvPr>
          <p:cNvSpPr txBox="1">
            <a:spLocks/>
          </p:cNvSpPr>
          <p:nvPr/>
        </p:nvSpPr>
        <p:spPr>
          <a:xfrm>
            <a:off x="-2322925" y="2121959"/>
            <a:ext cx="2149200" cy="39996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200"/>
              </a:spcBef>
              <a:buFont typeface="Arial" panose="020B0604020202020204" pitchFamily="34" charset="0"/>
              <a:buNone/>
              <a:defRPr sz="4000" b="0" kern="1200">
                <a:solidFill>
                  <a:schemeClr val="bg1"/>
                </a:solidFill>
                <a:latin typeface="+mn-lt"/>
                <a:ea typeface="+mn-ea"/>
                <a:cs typeface="+mn-cs"/>
              </a:defRPr>
            </a:lvl1pPr>
            <a:lvl2pPr marL="0" indent="0" algn="l" defTabSz="914400" rtl="0" eaLnBrk="1" latinLnBrk="0" hangingPunct="1">
              <a:lnSpc>
                <a:spcPct val="100000"/>
              </a:lnSpc>
              <a:spcBef>
                <a:spcPts val="200"/>
              </a:spcBef>
              <a:buFont typeface="Arial" panose="020B0604020202020204" pitchFamily="34" charset="0"/>
              <a:buNone/>
              <a:defRPr sz="2200" b="0" kern="1200">
                <a:solidFill>
                  <a:schemeClr val="bg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b="1">
              <a:solidFill>
                <a:srgbClr val="DABB00"/>
              </a:solidFill>
              <a:latin typeface="+mj-lt"/>
            </a:endParaRPr>
          </a:p>
        </p:txBody>
      </p:sp>
      <p:sp>
        <p:nvSpPr>
          <p:cNvPr id="29" name="Content Placeholder 8">
            <a:extLst>
              <a:ext uri="{FF2B5EF4-FFF2-40B4-BE49-F238E27FC236}">
                <a16:creationId xmlns:a16="http://schemas.microsoft.com/office/drawing/2014/main" id="{E1879F42-E8EA-4429-A77A-B95CAFAA691C}"/>
              </a:ext>
            </a:extLst>
          </p:cNvPr>
          <p:cNvSpPr txBox="1">
            <a:spLocks/>
          </p:cNvSpPr>
          <p:nvPr/>
        </p:nvSpPr>
        <p:spPr>
          <a:xfrm>
            <a:off x="11650853" y="1784948"/>
            <a:ext cx="2149200" cy="39996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200"/>
              </a:spcBef>
              <a:buFont typeface="Arial" panose="020B0604020202020204" pitchFamily="34" charset="0"/>
              <a:buNone/>
              <a:defRPr sz="4000" b="0" kern="1200">
                <a:solidFill>
                  <a:schemeClr val="bg1"/>
                </a:solidFill>
                <a:latin typeface="+mn-lt"/>
                <a:ea typeface="+mn-ea"/>
                <a:cs typeface="+mn-cs"/>
              </a:defRPr>
            </a:lvl1pPr>
            <a:lvl2pPr marL="0" indent="0" algn="l" defTabSz="914400" rtl="0" eaLnBrk="1" latinLnBrk="0" hangingPunct="1">
              <a:lnSpc>
                <a:spcPct val="100000"/>
              </a:lnSpc>
              <a:spcBef>
                <a:spcPts val="200"/>
              </a:spcBef>
              <a:buFont typeface="Arial" panose="020B0604020202020204" pitchFamily="34" charset="0"/>
              <a:buNone/>
              <a:defRPr sz="2200" b="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b="1">
              <a:solidFill>
                <a:srgbClr val="DABB00"/>
              </a:solidFill>
              <a:latin typeface="+mj-lt"/>
            </a:endParaRPr>
          </a:p>
        </p:txBody>
      </p:sp>
      <p:sp>
        <p:nvSpPr>
          <p:cNvPr id="30" name="Rectangle 29">
            <a:extLst>
              <a:ext uri="{FF2B5EF4-FFF2-40B4-BE49-F238E27FC236}">
                <a16:creationId xmlns:a16="http://schemas.microsoft.com/office/drawing/2014/main" id="{FB85A229-6D73-42DF-A481-96C9DD23A798}"/>
              </a:ext>
            </a:extLst>
          </p:cNvPr>
          <p:cNvSpPr/>
          <p:nvPr/>
        </p:nvSpPr>
        <p:spPr>
          <a:xfrm>
            <a:off x="8060928" y="6187748"/>
            <a:ext cx="4131072" cy="543236"/>
          </a:xfrm>
          <a:prstGeom prst="rect">
            <a:avLst/>
          </a:prstGeom>
          <a:noFill/>
        </p:spPr>
        <p:txBody>
          <a:bodyPr wrap="square" anchor="ctr">
            <a:noAutofit/>
          </a:bodyPr>
          <a:lstStyle/>
          <a:p>
            <a:pPr algn="ctr"/>
            <a:r>
              <a:rPr lang="en-GB" dirty="0">
                <a:solidFill>
                  <a:srgbClr val="333333"/>
                </a:solidFill>
                <a:latin typeface="+mj-lt"/>
                <a:hlinkClick r:id="rId3"/>
              </a:rPr>
              <a:t>Email our team to find out more</a:t>
            </a:r>
            <a:endParaRPr lang="de-DE" dirty="0">
              <a:solidFill>
                <a:srgbClr val="333333"/>
              </a:solidFill>
              <a:latin typeface="+mj-lt"/>
            </a:endParaRPr>
          </a:p>
        </p:txBody>
      </p:sp>
      <p:sp>
        <p:nvSpPr>
          <p:cNvPr id="25" name="Content Placeholder 4">
            <a:extLst>
              <a:ext uri="{FF2B5EF4-FFF2-40B4-BE49-F238E27FC236}">
                <a16:creationId xmlns:a16="http://schemas.microsoft.com/office/drawing/2014/main" id="{EBC0753C-7013-4107-96C7-ABABDB631052}"/>
              </a:ext>
            </a:extLst>
          </p:cNvPr>
          <p:cNvSpPr txBox="1">
            <a:spLocks/>
          </p:cNvSpPr>
          <p:nvPr/>
        </p:nvSpPr>
        <p:spPr>
          <a:xfrm>
            <a:off x="-2623469" y="1676750"/>
            <a:ext cx="2149200" cy="3999600"/>
          </a:xfrm>
          <a:prstGeom prst="rect">
            <a:avLst/>
          </a:prstGeom>
        </p:spPr>
        <p:txBody>
          <a:bodyPr lIns="0"/>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a:solidFill>
                <a:srgbClr val="DABB00"/>
              </a:solidFill>
              <a:latin typeface="+mj-lt"/>
            </a:endParaRPr>
          </a:p>
        </p:txBody>
      </p:sp>
      <p:sp>
        <p:nvSpPr>
          <p:cNvPr id="10" name="Slide Number Placeholder 9">
            <a:extLst>
              <a:ext uri="{FF2B5EF4-FFF2-40B4-BE49-F238E27FC236}">
                <a16:creationId xmlns:a16="http://schemas.microsoft.com/office/drawing/2014/main" id="{192ABBE9-3738-4BBE-A798-89A0635B495F}"/>
              </a:ext>
            </a:extLst>
          </p:cNvPr>
          <p:cNvSpPr>
            <a:spLocks noGrp="1"/>
          </p:cNvSpPr>
          <p:nvPr>
            <p:ph type="sldNum" sz="quarter" idx="10"/>
          </p:nvPr>
        </p:nvSpPr>
        <p:spPr/>
        <p:txBody>
          <a:bodyPr/>
          <a:lstStyle/>
          <a:p>
            <a:fld id="{4034BEE3-566C-4068-A777-C3A4762E861B}" type="slidenum">
              <a:rPr lang="en-GB" smtClean="0"/>
              <a:pPr/>
              <a:t>9</a:t>
            </a:fld>
            <a:endParaRPr lang="en-GB"/>
          </a:p>
        </p:txBody>
      </p:sp>
    </p:spTree>
    <p:extLst>
      <p:ext uri="{BB962C8B-B14F-4D97-AF65-F5344CB8AC3E}">
        <p14:creationId xmlns:p14="http://schemas.microsoft.com/office/powerpoint/2010/main" val="110138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LICKSLIDES" val="6.1"/>
  <p:tag name="VERSIONID" val="711"/>
  <p:tag name="INCLUDEPAGENUMBERS" val="True"/>
  <p:tag name="EXCLUDEHIDDENSLIDES" val="False"/>
  <p:tag name="NUMBEROFPAGES" val="10"/>
</p:tagLst>
</file>

<file path=ppt/tags/tag10.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11.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12.xml><?xml version="1.0" encoding="utf-8"?>
<p:tagLst xmlns:a="http://schemas.openxmlformats.org/drawingml/2006/main" xmlns:r="http://schemas.openxmlformats.org/officeDocument/2006/relationships" xmlns:p="http://schemas.openxmlformats.org/presentationml/2006/main">
  <p:tag name="LOGO_DIVIDER" val="ClientLogoAll"/>
</p:tagLst>
</file>

<file path=ppt/tags/tag13.xml><?xml version="1.0" encoding="utf-8"?>
<p:tagLst xmlns:a="http://schemas.openxmlformats.org/drawingml/2006/main" xmlns:r="http://schemas.openxmlformats.org/officeDocument/2006/relationships" xmlns:p="http://schemas.openxmlformats.org/presentationml/2006/main">
  <p:tag name="LOGO" val="CLIENTLOGOALL"/>
  <p:tag name="LOGO_TYPE" val="MAIN"/>
  <p:tag name="LOGO_LAYOUT_NAME" val="KANTAR TEMPLATE MASTER"/>
  <p:tag name="LOGO_OFFSET_TOP" val="0"/>
  <p:tag name="LOGO_OFFSET_BOTTOM" val="0"/>
  <p:tag name="LOGO_NEXT_TO" val="GRAPHIC 36"/>
</p:tagLst>
</file>

<file path=ppt/tags/tag1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5.xml><?xml version="1.0" encoding="utf-8"?>
<p:tagLst xmlns:a="http://schemas.openxmlformats.org/drawingml/2006/main" xmlns:r="http://schemas.openxmlformats.org/officeDocument/2006/relationships" xmlns:p="http://schemas.openxmlformats.org/presentationml/2006/main">
  <p:tag name="LOGO" val="CLIENTLOGOALL"/>
  <p:tag name="LOGO_TYPE" val="MAIN"/>
  <p:tag name="LOGO_LAYOUT_NAME" val="TITLE SLIDE 1 (WHITE)"/>
  <p:tag name="LOGO_OFFSET_TOP" val="0"/>
  <p:tag name="LOGO_OFFSET_BOTTOM" val="0"/>
</p:tagLst>
</file>

<file path=ppt/tags/tag1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7.xml><?xml version="1.0" encoding="utf-8"?>
<p:tagLst xmlns:a="http://schemas.openxmlformats.org/drawingml/2006/main" xmlns:r="http://schemas.openxmlformats.org/officeDocument/2006/relationships" xmlns:p="http://schemas.openxmlformats.org/presentationml/2006/main">
  <p:tag name="LOGO" val="CLIENTLOGOALL"/>
  <p:tag name="LOGO_TYPE" val="MAIN"/>
  <p:tag name="LOGO_LAYOUT_NAME" val="TITLE SLIDE WITH IMAGE (WHITE)"/>
  <p:tag name="LOGO_OFFSET_TOP" val="0"/>
  <p:tag name="LOGO_OFFSET_BOTTOM" val="0"/>
</p:tagLst>
</file>

<file path=ppt/tags/tag18.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9.xml><?xml version="1.0" encoding="utf-8"?>
<p:tagLst xmlns:a="http://schemas.openxmlformats.org/drawingml/2006/main" xmlns:r="http://schemas.openxmlformats.org/officeDocument/2006/relationships" xmlns:p="http://schemas.openxmlformats.org/presentationml/2006/main">
  <p:tag name="LOGO" val="CLIENTLOGOALL"/>
  <p:tag name="LOGO_TYPE" val="MAIN"/>
  <p:tag name="LOGO_LAYOUT_NAME" val="TITLE SLIDE 1 (BLACK)"/>
  <p:tag name="LOGO_OFFSET_TOP" val="0"/>
  <p:tag name="LOGO_OFFSET_BOTTOM" val="0"/>
</p:tagLst>
</file>

<file path=ppt/tags/tag2.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20.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1.xml><?xml version="1.0" encoding="utf-8"?>
<p:tagLst xmlns:a="http://schemas.openxmlformats.org/drawingml/2006/main" xmlns:r="http://schemas.openxmlformats.org/officeDocument/2006/relationships" xmlns:p="http://schemas.openxmlformats.org/presentationml/2006/main">
  <p:tag name="LOGO" val="CLIENTLOGOALL"/>
  <p:tag name="LOGO_TYPE" val="MAIN"/>
  <p:tag name="LOGO_LAYOUT_NAME" val="TITLE SLIDE WITH IMAGE (BLACK)"/>
  <p:tag name="LOGO_OFFSET_TOP" val="0"/>
  <p:tag name="LOGO_OFFSET_BOTTOM" val="0"/>
</p:tagLst>
</file>

<file path=ppt/tags/tag22.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23.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2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7.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8.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29.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3.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30.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31.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32.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3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3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 name="LINKEDTO" val="56087165"/>
  <p:tag name="SOURCEHASH" val="35022440"/>
  <p:tag name="SHAPETYPE" val="BACKGROUNDSHAPE"/>
</p:tagLst>
</file>

<file path=ppt/tags/tag35.xml><?xml version="1.0" encoding="utf-8"?>
<p:tagLst xmlns:a="http://schemas.openxmlformats.org/drawingml/2006/main" xmlns:r="http://schemas.openxmlformats.org/officeDocument/2006/relationships" xmlns:p="http://schemas.openxmlformats.org/presentationml/2006/main">
  <p:tag name="SHAPE" val="GRADIENT"/>
  <p:tag name="OVERLAY" val="35520730"/>
  <p:tag name="LINKEDTO" val="35520730"/>
</p:tagLst>
</file>

<file path=ppt/tags/tag36.xml><?xml version="1.0" encoding="utf-8"?>
<p:tagLst xmlns:a="http://schemas.openxmlformats.org/drawingml/2006/main" xmlns:r="http://schemas.openxmlformats.org/officeDocument/2006/relationships" xmlns:p="http://schemas.openxmlformats.org/presentationml/2006/main">
  <p:tag name="SHAPE" val="GRADIENT"/>
  <p:tag name="OVERLAY" val="17618221"/>
  <p:tag name="LINKEDTO" val="17618221"/>
</p:tagLst>
</file>

<file path=ppt/tags/tag37.xml><?xml version="1.0" encoding="utf-8"?>
<p:tagLst xmlns:a="http://schemas.openxmlformats.org/drawingml/2006/main" xmlns:r="http://schemas.openxmlformats.org/officeDocument/2006/relationships" xmlns:p="http://schemas.openxmlformats.org/presentationml/2006/main">
  <p:tag name="WIDTH" val="693.1652"/>
  <p:tag name="HEIGHT" val="19.36228"/>
  <p:tag name="TOP" val="442.9565"/>
  <p:tag name="LEFT" val="15.4348"/>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8.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9.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heme/theme1.xml><?xml version="1.0" encoding="utf-8"?>
<a:theme xmlns:a="http://schemas.openxmlformats.org/drawingml/2006/main" name="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C23FF744-6EF1-4703-9F18-C96C6AEBAFAC}"/>
    </a:ext>
  </a:extLst>
</a:theme>
</file>

<file path=ppt/theme/theme2.xml><?xml version="1.0" encoding="utf-8"?>
<a:theme xmlns:a="http://schemas.openxmlformats.org/drawingml/2006/main" name="Content slides - no sub heading">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7A923A3C-D6AD-4A15-9DE6-539C7735FA86}"/>
    </a:ext>
  </a:extLst>
</a:theme>
</file>

<file path=ppt/theme/theme3.xml><?xml version="1.0" encoding="utf-8"?>
<a:theme xmlns:a="http://schemas.openxmlformats.org/drawingml/2006/main" name="Technical">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7EC7FA21-6B0F-4391-A2F7-DA03143FE932}"/>
    </a:ext>
  </a:extLst>
</a:theme>
</file>

<file path=ppt/theme/theme4.xml><?xml version="1.0" encoding="utf-8"?>
<a:theme xmlns:a="http://schemas.openxmlformats.org/drawingml/2006/main" name="1_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C23FF744-6EF1-4703-9F18-C96C6AEBAFAC}"/>
    </a:ext>
  </a:extLst>
</a:theme>
</file>

<file path=ppt/theme/theme5.xml><?xml version="1.0" encoding="utf-8"?>
<a:theme xmlns:a="http://schemas.openxmlformats.org/drawingml/2006/main" name="2_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3C876EC4-F5EB-4336-8A00-ADFA63F030EA}" vid="{441AA9EB-6E1A-4513-8D89-B871A060ABD4}"/>
    </a:ext>
  </a:extLst>
</a:theme>
</file>

<file path=ppt/theme/theme6.xml><?xml version="1.0" encoding="utf-8"?>
<a:theme xmlns:a="http://schemas.openxmlformats.org/drawingml/2006/main" name="3_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3C876EC4-F5EB-4336-8A00-ADFA63F030EA}" vid="{441AA9EB-6E1A-4513-8D89-B871A060ABD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f26f9fe-2c0b-4e6f-a926-32b4e5ddc059">
      <UserInfo>
        <DisplayName>Joyce, Lucy (TSMLP)</DisplayName>
        <AccountId>10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4F55CB2D6BB2498BE83435FC28B5A4" ma:contentTypeVersion="13" ma:contentTypeDescription="Create a new document." ma:contentTypeScope="" ma:versionID="8e52d08ffeeaa696aadbc066d3b05f60">
  <xsd:schema xmlns:xsd="http://www.w3.org/2001/XMLSchema" xmlns:xs="http://www.w3.org/2001/XMLSchema" xmlns:p="http://schemas.microsoft.com/office/2006/metadata/properties" xmlns:ns3="3cfd5fcc-4654-4266-a4fe-523516b121b6" xmlns:ns4="0f26f9fe-2c0b-4e6f-a926-32b4e5ddc059" targetNamespace="http://schemas.microsoft.com/office/2006/metadata/properties" ma:root="true" ma:fieldsID="6f3cff93ac717e73fa22f4bab21e46c7" ns3:_="" ns4:_="">
    <xsd:import namespace="3cfd5fcc-4654-4266-a4fe-523516b121b6"/>
    <xsd:import namespace="0f26f9fe-2c0b-4e6f-a926-32b4e5ddc05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fd5fcc-4654-4266-a4fe-523516b121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26f9fe-2c0b-4e6f-a926-32b4e5ddc05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375B81-FBF5-4924-A5E0-F0376D8E7D52}">
  <ds:schemaRefs>
    <ds:schemaRef ds:uri="http://schemas.microsoft.com/sharepoint/v3/contenttype/forms"/>
  </ds:schemaRefs>
</ds:datastoreItem>
</file>

<file path=customXml/itemProps2.xml><?xml version="1.0" encoding="utf-8"?>
<ds:datastoreItem xmlns:ds="http://schemas.openxmlformats.org/officeDocument/2006/customXml" ds:itemID="{22193883-9DEF-4394-A746-8B0504B231C0}">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f26f9fe-2c0b-4e6f-a926-32b4e5ddc059"/>
    <ds:schemaRef ds:uri="3cfd5fcc-4654-4266-a4fe-523516b121b6"/>
    <ds:schemaRef ds:uri="http://www.w3.org/XML/1998/namespace"/>
    <ds:schemaRef ds:uri="http://purl.org/dc/dcmitype/"/>
  </ds:schemaRefs>
</ds:datastoreItem>
</file>

<file path=customXml/itemProps3.xml><?xml version="1.0" encoding="utf-8"?>
<ds:datastoreItem xmlns:ds="http://schemas.openxmlformats.org/officeDocument/2006/customXml" ds:itemID="{224134E7-B404-44E3-B0F9-A7D293C5C0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fd5fcc-4654-4266-a4fe-523516b121b6"/>
    <ds:schemaRef ds:uri="0f26f9fe-2c0b-4e6f-a926-32b4e5ddc0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918</Words>
  <Application>Microsoft Office PowerPoint</Application>
  <PresentationFormat>Widescreen</PresentationFormat>
  <Paragraphs>98</Paragraphs>
  <Slides>10</Slides>
  <Notes>10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10</vt:i4>
      </vt:variant>
    </vt:vector>
  </HeadingPairs>
  <TitlesOfParts>
    <vt:vector size="22" baseType="lpstr">
      <vt:lpstr>Arial</vt:lpstr>
      <vt:lpstr>Calibri</vt:lpstr>
      <vt:lpstr>Kantar Brown Light</vt:lpstr>
      <vt:lpstr>Times New Roman</vt:lpstr>
      <vt:lpstr>Verdana</vt:lpstr>
      <vt:lpstr>Wingdings</vt:lpstr>
      <vt:lpstr>Kantar template master</vt:lpstr>
      <vt:lpstr>Content slides - no sub heading</vt:lpstr>
      <vt:lpstr>Technical</vt:lpstr>
      <vt:lpstr>1_Kantar template master</vt:lpstr>
      <vt:lpstr>2_Kantar template master</vt:lpstr>
      <vt:lpstr>3_Kantar template master</vt:lpstr>
      <vt:lpstr>Inside Lives  Longitudinal qualitative community of citizens and small business owners </vt:lpstr>
      <vt:lpstr>PowerPoint Presentation</vt:lpstr>
      <vt:lpstr>Community members take part in three weekly tasks </vt:lpstr>
      <vt:lpstr>Attitudes to lockdown had hardened prior to May 10th announcement*</vt:lpstr>
      <vt:lpstr>Many feared that ending lockdown too soon will lead to a ‘second wave’</vt:lpstr>
      <vt:lpstr>Social distancing measures on public       transport were seen as necessary,  but insufficient to reassure around use </vt:lpstr>
      <vt:lpstr>Switch to new ‘Stay Alert’ messaging attracted widespread criticism </vt:lpstr>
      <vt:lpstr>Upcoming topics </vt:lpstr>
      <vt:lpstr>Inside Lives offers rapid access to a rich qualitative understanding of public experiences, feelings and beliefs during the Covid-19 crisis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Division</dc:title>
  <dc:subject>Sub-heading</dc:subject>
  <dc:creator>Collins, Benjamin (TSMLP)</dc:creator>
  <cp:keywords>Project reference</cp:keywords>
  <dc:description>Date</dc:description>
  <cp:lastModifiedBy>Lown, Grace (TSMLP)</cp:lastModifiedBy>
  <cp:revision>9</cp:revision>
  <cp:lastPrinted>2017-03-24T13:40:26Z</cp:lastPrinted>
  <dcterms:created xsi:type="dcterms:W3CDTF">2020-04-15T06:38:03Z</dcterms:created>
  <dcterms:modified xsi:type="dcterms:W3CDTF">2020-05-28T13:06:27Z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0x0101004F4F55CB2D6BB2498BE83435FC28B5A4</vt:lpwstr>
  </property>
</Properties>
</file>