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Lst>
  <p:notesMasterIdLst>
    <p:notesMasterId r:id="rId17"/>
  </p:notesMasterIdLst>
  <p:handoutMasterIdLst>
    <p:handoutMasterId r:id="rId18"/>
  </p:handoutMasterIdLst>
  <p:sldIdLst>
    <p:sldId id="522" r:id="rId7"/>
    <p:sldId id="31312" r:id="rId8"/>
    <p:sldId id="31317" r:id="rId9"/>
    <p:sldId id="31321" r:id="rId10"/>
    <p:sldId id="31302" r:id="rId11"/>
    <p:sldId id="31320" r:id="rId12"/>
    <p:sldId id="31300" r:id="rId13"/>
    <p:sldId id="31306" r:id="rId14"/>
    <p:sldId id="31305" r:id="rId15"/>
    <p:sldId id="31284" r:id="rId16"/>
  </p:sldIdLst>
  <p:sldSz cx="12192000" cy="6858000"/>
  <p:notesSz cx="6805613" cy="99393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DAD"/>
    <a:srgbClr val="C0C0C0"/>
    <a:srgbClr val="7CFF7C"/>
    <a:srgbClr val="00B050"/>
    <a:srgbClr val="FFFFFF"/>
    <a:srgbClr val="000000"/>
    <a:srgbClr val="333333"/>
    <a:srgbClr val="E6304B"/>
    <a:srgbClr val="E7E7E7"/>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25FFA-79F7-796C-38B9-4ADBB3597BD2}" v="19" dt="2020-06-10T11:25:35.500"/>
    <p1510:client id="{BE50F729-B25F-42CD-9FF6-DCB29A892AD4}" v="78" dt="2020-06-10T16:10:24.633"/>
    <p1510:client id="{D531E5BF-A374-4CFE-A52C-5A7FAD9DC7A2}" v="4" dt="2020-06-10T12:12:22.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6" y="186"/>
      </p:cViewPr>
      <p:guideLst>
        <p:guide orient="horz" pos="4152"/>
        <p:guide orient="horz" pos="4020"/>
        <p:guide orient="horz" pos="2163"/>
        <p:guide pos="384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xml" Id="rId8" /><Relationship Type="http://schemas.openxmlformats.org/officeDocument/2006/relationships/slide" Target="slides/slide7.xml" Id="rId13" /><Relationship Type="http://schemas.openxmlformats.org/officeDocument/2006/relationships/handoutMaster" Target="handoutMasters/handoutMaster1.xml" Id="rId18" /><Relationship Type="http://schemas.openxmlformats.org/officeDocument/2006/relationships/customXml" Target="../customXml/item3.xml" Id="rId3" /><Relationship Type="http://schemas.openxmlformats.org/officeDocument/2006/relationships/viewProps" Target="viewProps.xml" Id="rId21"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notesMaster" Target="notesMasters/notesMaster1.xml" Id="rId17" /><Relationship Type="http://schemas.microsoft.com/office/2015/10/relationships/revisionInfo" Target="revisionInfo.xml" Id="rId25"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presProps" Target="presProps.xml" Id="rId20"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5.xml" Id="rId11" /><Relationship Type="http://schemas.openxmlformats.org/officeDocument/2006/relationships/slideMaster" Target="slideMasters/slideMaster2.xml" Id="rId5" /><Relationship Type="http://schemas.openxmlformats.org/officeDocument/2006/relationships/slide" Target="slides/slide9.xml" Id="rId15" /><Relationship Type="http://schemas.openxmlformats.org/officeDocument/2006/relationships/tableStyles" Target="tableStyles.xml" Id="rId23" /><Relationship Type="http://schemas.openxmlformats.org/officeDocument/2006/relationships/slide" Target="slides/slide4.xml" Id="rId10" /><Relationship Type="http://schemas.openxmlformats.org/officeDocument/2006/relationships/tags" Target="tags/tag1.xml" Id="rId19" /><Relationship Type="http://schemas.openxmlformats.org/officeDocument/2006/relationships/slideMaster" Target="slideMasters/slideMaster1.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theme" Target="theme/theme1.xml" Id="rId22" /></Relationships>
</file>

<file path=ppt/charts/_rels/chart1.xml.rels><?xml version="1.0" encoding="UTF-8" standalone="yes"?>
<Relationships xmlns="http://schemas.openxmlformats.org/package/2006/relationships"><Relationship Id="rId3" Type="http://schemas.openxmlformats.org/officeDocument/2006/relationships/oleObject" Target="file:///C:\Users\robertsn\OneDrive%20-%20Kantar\Desktop\Inside%20Lives\Inside%20Lives%20temp%20check%20data%20tables\IL%20data%20tables%20Week%20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solidFill>
                  <a:schemeClr val="tx1"/>
                </a:solidFill>
              </a:rPr>
              <a:t>I believe the vast majority of people are playing their part to help prevent the spread of the virus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'Week 5 - Trust'!$A$11</c:f>
              <c:strCache>
                <c:ptCount val="1"/>
                <c:pt idx="0">
                  <c:v>Agree strongly</c:v>
                </c:pt>
              </c:strCache>
            </c:strRef>
          </c:tx>
          <c:spPr>
            <a:ln w="28575" cap="rnd">
              <a:solidFill>
                <a:srgbClr val="00B050"/>
              </a:solidFill>
              <a:round/>
            </a:ln>
            <a:effectLst/>
          </c:spPr>
          <c:marker>
            <c:symbol val="none"/>
          </c:marker>
          <c:cat>
            <c:strRef>
              <c:f>'Week 5 - Trust'!$B$10:$H$10</c:f>
              <c:strCache>
                <c:ptCount val="7"/>
                <c:pt idx="0">
                  <c:v>24th April</c:v>
                </c:pt>
                <c:pt idx="1">
                  <c:v>1st May</c:v>
                </c:pt>
                <c:pt idx="2">
                  <c:v>8th May</c:v>
                </c:pt>
                <c:pt idx="3">
                  <c:v>15th May</c:v>
                </c:pt>
                <c:pt idx="4">
                  <c:v>22nd May</c:v>
                </c:pt>
                <c:pt idx="5">
                  <c:v>29th May</c:v>
                </c:pt>
                <c:pt idx="6">
                  <c:v>5th June</c:v>
                </c:pt>
              </c:strCache>
            </c:strRef>
          </c:cat>
          <c:val>
            <c:numRef>
              <c:f>'Week 5 - Trust'!$B$11:$H$11</c:f>
              <c:numCache>
                <c:formatCode>General</c:formatCode>
                <c:ptCount val="7"/>
                <c:pt idx="0">
                  <c:v>10</c:v>
                </c:pt>
                <c:pt idx="1">
                  <c:v>10</c:v>
                </c:pt>
                <c:pt idx="2">
                  <c:v>7</c:v>
                </c:pt>
                <c:pt idx="3">
                  <c:v>3</c:v>
                </c:pt>
                <c:pt idx="4">
                  <c:v>2</c:v>
                </c:pt>
                <c:pt idx="5">
                  <c:v>3</c:v>
                </c:pt>
                <c:pt idx="6">
                  <c:v>1</c:v>
                </c:pt>
              </c:numCache>
            </c:numRef>
          </c:val>
          <c:smooth val="0"/>
          <c:extLst>
            <c:ext xmlns:c16="http://schemas.microsoft.com/office/drawing/2014/chart" uri="{C3380CC4-5D6E-409C-BE32-E72D297353CC}">
              <c16:uniqueId val="{00000000-E03A-4470-93B4-0D8B10D0FF0C}"/>
            </c:ext>
          </c:extLst>
        </c:ser>
        <c:ser>
          <c:idx val="1"/>
          <c:order val="1"/>
          <c:tx>
            <c:strRef>
              <c:f>'Week 5 - Trust'!$A$12</c:f>
              <c:strCache>
                <c:ptCount val="1"/>
                <c:pt idx="0">
                  <c:v>Agree</c:v>
                </c:pt>
              </c:strCache>
            </c:strRef>
          </c:tx>
          <c:spPr>
            <a:ln w="28575" cap="rnd">
              <a:solidFill>
                <a:srgbClr val="7CFF7C"/>
              </a:solidFill>
              <a:round/>
            </a:ln>
            <a:effectLst/>
          </c:spPr>
          <c:marker>
            <c:symbol val="none"/>
          </c:marker>
          <c:cat>
            <c:strRef>
              <c:f>'Week 5 - Trust'!$B$10:$H$10</c:f>
              <c:strCache>
                <c:ptCount val="7"/>
                <c:pt idx="0">
                  <c:v>24th April</c:v>
                </c:pt>
                <c:pt idx="1">
                  <c:v>1st May</c:v>
                </c:pt>
                <c:pt idx="2">
                  <c:v>8th May</c:v>
                </c:pt>
                <c:pt idx="3">
                  <c:v>15th May</c:v>
                </c:pt>
                <c:pt idx="4">
                  <c:v>22nd May</c:v>
                </c:pt>
                <c:pt idx="5">
                  <c:v>29th May</c:v>
                </c:pt>
                <c:pt idx="6">
                  <c:v>5th June</c:v>
                </c:pt>
              </c:strCache>
            </c:strRef>
          </c:cat>
          <c:val>
            <c:numRef>
              <c:f>'Week 5 - Trust'!$B$12:$H$12</c:f>
              <c:numCache>
                <c:formatCode>General</c:formatCode>
                <c:ptCount val="7"/>
                <c:pt idx="0">
                  <c:v>29</c:v>
                </c:pt>
                <c:pt idx="1">
                  <c:v>29</c:v>
                </c:pt>
                <c:pt idx="2">
                  <c:v>25</c:v>
                </c:pt>
                <c:pt idx="3">
                  <c:v>25</c:v>
                </c:pt>
                <c:pt idx="4">
                  <c:v>27</c:v>
                </c:pt>
                <c:pt idx="5">
                  <c:v>19</c:v>
                </c:pt>
                <c:pt idx="6">
                  <c:v>14</c:v>
                </c:pt>
              </c:numCache>
            </c:numRef>
          </c:val>
          <c:smooth val="0"/>
          <c:extLst>
            <c:ext xmlns:c16="http://schemas.microsoft.com/office/drawing/2014/chart" uri="{C3380CC4-5D6E-409C-BE32-E72D297353CC}">
              <c16:uniqueId val="{00000001-E03A-4470-93B4-0D8B10D0FF0C}"/>
            </c:ext>
          </c:extLst>
        </c:ser>
        <c:ser>
          <c:idx val="2"/>
          <c:order val="2"/>
          <c:tx>
            <c:strRef>
              <c:f>'Week 5 - Trust'!$A$13</c:f>
              <c:strCache>
                <c:ptCount val="1"/>
                <c:pt idx="0">
                  <c:v>Neither agree nor disagree</c:v>
                </c:pt>
              </c:strCache>
            </c:strRef>
          </c:tx>
          <c:spPr>
            <a:ln w="28575" cap="rnd">
              <a:solidFill>
                <a:srgbClr val="ADADAD"/>
              </a:solidFill>
              <a:round/>
            </a:ln>
            <a:effectLst/>
          </c:spPr>
          <c:marker>
            <c:symbol val="none"/>
          </c:marker>
          <c:cat>
            <c:strRef>
              <c:f>'Week 5 - Trust'!$B$10:$H$10</c:f>
              <c:strCache>
                <c:ptCount val="7"/>
                <c:pt idx="0">
                  <c:v>24th April</c:v>
                </c:pt>
                <c:pt idx="1">
                  <c:v>1st May</c:v>
                </c:pt>
                <c:pt idx="2">
                  <c:v>8th May</c:v>
                </c:pt>
                <c:pt idx="3">
                  <c:v>15th May</c:v>
                </c:pt>
                <c:pt idx="4">
                  <c:v>22nd May</c:v>
                </c:pt>
                <c:pt idx="5">
                  <c:v>29th May</c:v>
                </c:pt>
                <c:pt idx="6">
                  <c:v>5th June</c:v>
                </c:pt>
              </c:strCache>
            </c:strRef>
          </c:cat>
          <c:val>
            <c:numRef>
              <c:f>'Week 5 - Trust'!$B$13:$H$13</c:f>
              <c:numCache>
                <c:formatCode>General</c:formatCode>
                <c:ptCount val="7"/>
                <c:pt idx="0">
                  <c:v>3</c:v>
                </c:pt>
                <c:pt idx="1">
                  <c:v>7</c:v>
                </c:pt>
                <c:pt idx="2">
                  <c:v>9</c:v>
                </c:pt>
                <c:pt idx="3">
                  <c:v>11</c:v>
                </c:pt>
                <c:pt idx="4">
                  <c:v>11</c:v>
                </c:pt>
                <c:pt idx="5">
                  <c:v>15</c:v>
                </c:pt>
                <c:pt idx="6">
                  <c:v>20</c:v>
                </c:pt>
              </c:numCache>
            </c:numRef>
          </c:val>
          <c:smooth val="0"/>
          <c:extLst>
            <c:ext xmlns:c16="http://schemas.microsoft.com/office/drawing/2014/chart" uri="{C3380CC4-5D6E-409C-BE32-E72D297353CC}">
              <c16:uniqueId val="{00000002-E03A-4470-93B4-0D8B10D0FF0C}"/>
            </c:ext>
          </c:extLst>
        </c:ser>
        <c:ser>
          <c:idx val="3"/>
          <c:order val="3"/>
          <c:tx>
            <c:strRef>
              <c:f>'Week 5 - Trust'!$A$14</c:f>
              <c:strCache>
                <c:ptCount val="1"/>
                <c:pt idx="0">
                  <c:v>Disagree</c:v>
                </c:pt>
              </c:strCache>
            </c:strRef>
          </c:tx>
          <c:spPr>
            <a:ln w="28575" cap="rnd">
              <a:solidFill>
                <a:schemeClr val="accent4"/>
              </a:solidFill>
              <a:round/>
            </a:ln>
            <a:effectLst/>
          </c:spPr>
          <c:marker>
            <c:symbol val="none"/>
          </c:marker>
          <c:cat>
            <c:strRef>
              <c:f>'Week 5 - Trust'!$B$10:$H$10</c:f>
              <c:strCache>
                <c:ptCount val="7"/>
                <c:pt idx="0">
                  <c:v>24th April</c:v>
                </c:pt>
                <c:pt idx="1">
                  <c:v>1st May</c:v>
                </c:pt>
                <c:pt idx="2">
                  <c:v>8th May</c:v>
                </c:pt>
                <c:pt idx="3">
                  <c:v>15th May</c:v>
                </c:pt>
                <c:pt idx="4">
                  <c:v>22nd May</c:v>
                </c:pt>
                <c:pt idx="5">
                  <c:v>29th May</c:v>
                </c:pt>
                <c:pt idx="6">
                  <c:v>5th June</c:v>
                </c:pt>
              </c:strCache>
            </c:strRef>
          </c:cat>
          <c:val>
            <c:numRef>
              <c:f>'Week 5 - Trust'!$B$14:$H$14</c:f>
              <c:numCache>
                <c:formatCode>General</c:formatCode>
                <c:ptCount val="7"/>
                <c:pt idx="0">
                  <c:v>8</c:v>
                </c:pt>
                <c:pt idx="1">
                  <c:v>3</c:v>
                </c:pt>
                <c:pt idx="2">
                  <c:v>9</c:v>
                </c:pt>
                <c:pt idx="3">
                  <c:v>11</c:v>
                </c:pt>
                <c:pt idx="4">
                  <c:v>9</c:v>
                </c:pt>
                <c:pt idx="5">
                  <c:v>12</c:v>
                </c:pt>
                <c:pt idx="6">
                  <c:v>9</c:v>
                </c:pt>
              </c:numCache>
            </c:numRef>
          </c:val>
          <c:smooth val="0"/>
          <c:extLst>
            <c:ext xmlns:c16="http://schemas.microsoft.com/office/drawing/2014/chart" uri="{C3380CC4-5D6E-409C-BE32-E72D297353CC}">
              <c16:uniqueId val="{00000003-E03A-4470-93B4-0D8B10D0FF0C}"/>
            </c:ext>
          </c:extLst>
        </c:ser>
        <c:ser>
          <c:idx val="4"/>
          <c:order val="4"/>
          <c:tx>
            <c:strRef>
              <c:f>'Week 5 - Trust'!$A$15</c:f>
              <c:strCache>
                <c:ptCount val="1"/>
                <c:pt idx="0">
                  <c:v>Strongly disagree</c:v>
                </c:pt>
              </c:strCache>
            </c:strRef>
          </c:tx>
          <c:spPr>
            <a:ln w="28575" cap="rnd">
              <a:solidFill>
                <a:schemeClr val="accent5"/>
              </a:solidFill>
              <a:round/>
            </a:ln>
            <a:effectLst/>
          </c:spPr>
          <c:marker>
            <c:symbol val="none"/>
          </c:marker>
          <c:cat>
            <c:strRef>
              <c:f>'Week 5 - Trust'!$B$10:$H$10</c:f>
              <c:strCache>
                <c:ptCount val="7"/>
                <c:pt idx="0">
                  <c:v>24th April</c:v>
                </c:pt>
                <c:pt idx="1">
                  <c:v>1st May</c:v>
                </c:pt>
                <c:pt idx="2">
                  <c:v>8th May</c:v>
                </c:pt>
                <c:pt idx="3">
                  <c:v>15th May</c:v>
                </c:pt>
                <c:pt idx="4">
                  <c:v>22nd May</c:v>
                </c:pt>
                <c:pt idx="5">
                  <c:v>29th May</c:v>
                </c:pt>
                <c:pt idx="6">
                  <c:v>5th June</c:v>
                </c:pt>
              </c:strCache>
            </c:strRef>
          </c:cat>
          <c:val>
            <c:numRef>
              <c:f>'Week 5 - Trust'!$B$15:$H$15</c:f>
              <c:numCache>
                <c:formatCode>General</c:formatCode>
                <c:ptCount val="7"/>
                <c:pt idx="0">
                  <c:v>0</c:v>
                </c:pt>
                <c:pt idx="1">
                  <c:v>1</c:v>
                </c:pt>
                <c:pt idx="2">
                  <c:v>0</c:v>
                </c:pt>
                <c:pt idx="3">
                  <c:v>0</c:v>
                </c:pt>
                <c:pt idx="4">
                  <c:v>1</c:v>
                </c:pt>
                <c:pt idx="5">
                  <c:v>1</c:v>
                </c:pt>
                <c:pt idx="6">
                  <c:v>6</c:v>
                </c:pt>
              </c:numCache>
            </c:numRef>
          </c:val>
          <c:smooth val="0"/>
          <c:extLst>
            <c:ext xmlns:c16="http://schemas.microsoft.com/office/drawing/2014/chart" uri="{C3380CC4-5D6E-409C-BE32-E72D297353CC}">
              <c16:uniqueId val="{00000004-E03A-4470-93B4-0D8B10D0FF0C}"/>
            </c:ext>
          </c:extLst>
        </c:ser>
        <c:dLbls>
          <c:showLegendKey val="0"/>
          <c:showVal val="0"/>
          <c:showCatName val="0"/>
          <c:showSerName val="0"/>
          <c:showPercent val="0"/>
          <c:showBubbleSize val="0"/>
        </c:dLbls>
        <c:smooth val="0"/>
        <c:axId val="511704688"/>
        <c:axId val="511699440"/>
      </c:lineChart>
      <c:catAx>
        <c:axId val="51170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1699440"/>
        <c:crosses val="autoZero"/>
        <c:auto val="1"/>
        <c:lblAlgn val="ctr"/>
        <c:lblOffset val="100"/>
        <c:noMultiLvlLbl val="0"/>
      </c:catAx>
      <c:valAx>
        <c:axId val="511699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1704688"/>
        <c:crossesAt val="1"/>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10/06/2020</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10/06/2020</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2160838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900C33-90AE-4963-9AD8-3B07939F57E9}" type="slidenum">
              <a:rPr lang="en-GB" smtClean="0"/>
              <a:t>10</a:t>
            </a:fld>
            <a:endParaRPr lang="en-GB"/>
          </a:p>
        </p:txBody>
      </p:sp>
    </p:spTree>
    <p:extLst>
      <p:ext uri="{BB962C8B-B14F-4D97-AF65-F5344CB8AC3E}">
        <p14:creationId xmlns:p14="http://schemas.microsoft.com/office/powerpoint/2010/main" val="371542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11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900C33-90AE-4963-9AD8-3B07939F57E9}" type="slidenum">
              <a:rPr lang="en-GB" smtClean="0"/>
              <a:t>3</a:t>
            </a:fld>
            <a:endParaRPr lang="en-GB"/>
          </a:p>
        </p:txBody>
      </p:sp>
    </p:spTree>
    <p:extLst>
      <p:ext uri="{BB962C8B-B14F-4D97-AF65-F5344CB8AC3E}">
        <p14:creationId xmlns:p14="http://schemas.microsoft.com/office/powerpoint/2010/main" val="90848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6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79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79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76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43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kern="1200">
              <a:solidFill>
                <a:srgbClr val="DABB00"/>
              </a:solidFill>
              <a:latin typeface="Kantar Brown Ligh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289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sv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ags" Target="../tags/tag9.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8.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6.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2.xml"/><Relationship Id="rId5" Type="http://schemas.openxmlformats.org/officeDocument/2006/relationships/hyperlink" Target="mailto:amy.busby@kantar.com" TargetMode="External"/><Relationship Id="rId4" Type="http://schemas.openxmlformats.org/officeDocument/2006/relationships/hyperlink" Target="mailto:Nick.roberts@kanta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mailto:nick.roberts@kantar.com;%20amy.busby@kantar.com?subject=Inside%20Lives%20Enquir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mailto:nick.roberts@kantar.com;%20amy.busby@kantar.com?subject=Inside%20Lives%20Enquiry%20-%20Bulletin%206" TargetMode="Externa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1.xml"/><Relationship Id="rId5" Type="http://schemas.openxmlformats.org/officeDocument/2006/relationships/hyperlink" Target="mailto:nick.roberts@kantar.com;%20amy.busby@kantar.com?subject=Inside%20Lives%20Enquiry"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hyperlink" Target="mailto:nick.roberts@kantar.com;%20amy.busby@kantar.com?subject=Inside%20Lives%20Enquiry"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D1FF67-A2F4-4F31-88E7-0B18B9F54160}"/>
              </a:ext>
            </a:extLst>
          </p:cNvPr>
          <p:cNvPicPr>
            <a:picLocks noChangeAspect="1"/>
          </p:cNvPicPr>
          <p:nvPr/>
        </p:nvPicPr>
        <p:blipFill rotWithShape="1">
          <a:blip r:embed="rId4"/>
          <a:srcRect t="7802" b="7802"/>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14399052-BEDD-408E-B538-CC3840EF8116}"/>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360000" y="558000"/>
            <a:ext cx="1940914" cy="367200"/>
          </a:xfrm>
          <a:prstGeom prst="rect">
            <a:avLst/>
          </a:prstGeom>
        </p:spPr>
      </p:pic>
      <p:sp>
        <p:nvSpPr>
          <p:cNvPr id="6" name="Title 5">
            <a:extLst>
              <a:ext uri="{FF2B5EF4-FFF2-40B4-BE49-F238E27FC236}">
                <a16:creationId xmlns:a16="http://schemas.microsoft.com/office/drawing/2014/main" id="{97D6FB91-C465-0045-99B2-7EF75394BAC2}"/>
              </a:ext>
            </a:extLst>
          </p:cNvPr>
          <p:cNvSpPr>
            <a:spLocks noGrp="1"/>
          </p:cNvSpPr>
          <p:nvPr>
            <p:ph type="ctrTitle"/>
          </p:nvPr>
        </p:nvSpPr>
        <p:spPr/>
        <p:txBody>
          <a:bodyPr/>
          <a:lstStyle/>
          <a:p>
            <a:r>
              <a:rPr lang="en-GB" sz="4000"/>
              <a:t>Inside Lives</a:t>
            </a:r>
            <a:br>
              <a:rPr lang="en-GB" sz="4000"/>
            </a:br>
            <a:br>
              <a:rPr lang="en-GB" sz="2000"/>
            </a:br>
            <a:r>
              <a:rPr lang="en-GB" sz="2000"/>
              <a:t>Longitudinal qualitative community of citizens and small business owners</a:t>
            </a:r>
            <a:br>
              <a:rPr lang="en-US" sz="2000"/>
            </a:br>
            <a:endParaRPr lang="en-US" sz="2000"/>
          </a:p>
        </p:txBody>
      </p:sp>
      <p:sp>
        <p:nvSpPr>
          <p:cNvPr id="2" name="Subtitle 1">
            <a:extLst>
              <a:ext uri="{FF2B5EF4-FFF2-40B4-BE49-F238E27FC236}">
                <a16:creationId xmlns:a16="http://schemas.microsoft.com/office/drawing/2014/main" id="{931DE124-930C-40B3-A493-0F49B56947C0}"/>
              </a:ext>
            </a:extLst>
          </p:cNvPr>
          <p:cNvSpPr>
            <a:spLocks noGrp="1"/>
          </p:cNvSpPr>
          <p:nvPr>
            <p:ph type="subTitle" idx="1"/>
          </p:nvPr>
        </p:nvSpPr>
        <p:spPr>
          <a:xfrm>
            <a:off x="360000" y="3708000"/>
            <a:ext cx="4119010" cy="1022400"/>
          </a:xfrm>
        </p:spPr>
        <p:txBody>
          <a:bodyPr/>
          <a:lstStyle/>
          <a:p>
            <a:endParaRPr lang="en-GB" sz="2000" b="1" dirty="0"/>
          </a:p>
          <a:p>
            <a:r>
              <a:rPr lang="en-GB" sz="2000" b="1" dirty="0"/>
              <a:t>Bulletin 6 </a:t>
            </a:r>
            <a:r>
              <a:rPr lang="en-GB" sz="1600" b="1" dirty="0"/>
              <a:t>(</a:t>
            </a:r>
            <a:r>
              <a:rPr lang="en-GB" sz="1600" b="1" dirty="0">
                <a:solidFill>
                  <a:schemeClr val="bg1"/>
                </a:solidFill>
              </a:rPr>
              <a:t>09/06/2020)</a:t>
            </a:r>
            <a:endParaRPr lang="en-GB" sz="1600" b="1" dirty="0"/>
          </a:p>
          <a:p>
            <a:r>
              <a:rPr lang="en-GB" sz="2000" b="1" dirty="0">
                <a:solidFill>
                  <a:schemeClr val="bg1"/>
                </a:solidFill>
              </a:rPr>
              <a:t>Views on relationships, community and the relaxation of lockdown measures</a:t>
            </a:r>
          </a:p>
          <a:p>
            <a:endParaRPr lang="en-GB" dirty="0"/>
          </a:p>
        </p:txBody>
      </p:sp>
      <p:sp>
        <p:nvSpPr>
          <p:cNvPr id="18" name="Text Placeholder 17">
            <a:extLst>
              <a:ext uri="{FF2B5EF4-FFF2-40B4-BE49-F238E27FC236}">
                <a16:creationId xmlns:a16="http://schemas.microsoft.com/office/drawing/2014/main" id="{A58519C7-F041-C84A-952A-2269151A9DB8}"/>
              </a:ext>
            </a:extLst>
          </p:cNvPr>
          <p:cNvSpPr>
            <a:spLocks noGrp="1"/>
          </p:cNvSpPr>
          <p:nvPr>
            <p:ph type="body" sz="quarter" idx="10"/>
          </p:nvPr>
        </p:nvSpPr>
        <p:spPr/>
        <p:txBody>
          <a:bodyPr/>
          <a:lstStyle/>
          <a:p>
            <a:r>
              <a:rPr lang="en-US" dirty="0"/>
              <a:t>Kantar’s Public Division UK</a:t>
            </a:r>
          </a:p>
        </p:txBody>
      </p:sp>
    </p:spTree>
    <p:extLst>
      <p:ext uri="{BB962C8B-B14F-4D97-AF65-F5344CB8AC3E}">
        <p14:creationId xmlns:p14="http://schemas.microsoft.com/office/powerpoint/2010/main" val="34747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362957" y="5581751"/>
            <a:ext cx="8608292" cy="156133"/>
          </a:xfrm>
          <a:prstGeom prst="rect">
            <a:avLst/>
          </a:prstGeom>
        </p:spPr>
        <p:txBody>
          <a:bodyPr wrap="square" lIns="0" tIns="0" rIns="0" bIns="0">
            <a:spAutoFit/>
          </a:bodyPr>
          <a:lstStyle/>
          <a:p>
            <a:pPr defTabSz="762000" eaLnBrk="0" hangingPunct="0">
              <a:lnSpc>
                <a:spcPct val="110000"/>
              </a:lnSpc>
              <a:buClr>
                <a:srgbClr val="F7911E"/>
              </a:buClr>
              <a:defRPr/>
            </a:pPr>
            <a:r>
              <a:rPr lang="en-US" sz="1000">
                <a:latin typeface="+mj-lt"/>
                <a:cs typeface="Verdana" pitchFamily="34" charset="0"/>
              </a:rPr>
              <a:t>Kantar’s Public Division UK | 4 Millbank, Westminster, London, SW1P 3JA</a:t>
            </a:r>
            <a:r>
              <a:rPr lang="en-US" sz="1000" b="0">
                <a:latin typeface="+mj-lt"/>
                <a:cs typeface="Verdana" pitchFamily="34" charset="0"/>
              </a:rPr>
              <a:t> | www.kantar.com</a:t>
            </a:r>
            <a:endParaRPr lang="en-US" sz="1100" b="0">
              <a:latin typeface="+mj-lt"/>
              <a:cs typeface="Verdana" pitchFamily="34" charset="0"/>
            </a:endParaRPr>
          </a:p>
        </p:txBody>
      </p:sp>
      <p:sp>
        <p:nvSpPr>
          <p:cNvPr id="13" name="TextBox 12"/>
          <p:cNvSpPr txBox="1"/>
          <p:nvPr/>
        </p:nvSpPr>
        <p:spPr>
          <a:xfrm>
            <a:off x="362957" y="4657725"/>
            <a:ext cx="2762250" cy="630942"/>
          </a:xfrm>
          <a:prstGeom prst="rect">
            <a:avLst/>
          </a:prstGeom>
          <a:noFill/>
        </p:spPr>
        <p:txBody>
          <a:bodyPr wrap="square" lIns="0" tIns="0" rIns="0" bIns="0" rtlCol="0">
            <a:spAutoFit/>
          </a:bodyPr>
          <a:lstStyle/>
          <a:p>
            <a:pPr>
              <a:spcBef>
                <a:spcPts val="300"/>
              </a:spcBef>
            </a:pPr>
            <a:r>
              <a:rPr lang="en-GB" sz="1200" b="1"/>
              <a:t>Nick Roberts</a:t>
            </a:r>
          </a:p>
          <a:p>
            <a:pPr>
              <a:spcBef>
                <a:spcPts val="300"/>
              </a:spcBef>
            </a:pPr>
            <a:r>
              <a:rPr lang="en-GB" sz="1200">
                <a:hlinkClick r:id="rId4">
                  <a:extLst>
                    <a:ext uri="{A12FA001-AC4F-418D-AE19-62706E023703}">
                      <ahyp:hlinkClr xmlns:ahyp="http://schemas.microsoft.com/office/drawing/2018/hyperlinkcolor" val="tx"/>
                    </a:ext>
                  </a:extLst>
                </a:hlinkClick>
              </a:rPr>
              <a:t>nick.roberts@kantar.com</a:t>
            </a:r>
            <a:endParaRPr lang="en-GB" sz="1200"/>
          </a:p>
          <a:p>
            <a:pPr>
              <a:spcBef>
                <a:spcPts val="300"/>
              </a:spcBef>
            </a:pPr>
            <a:r>
              <a:rPr lang="en-GB" sz="1200"/>
              <a:t>07521 605 793</a:t>
            </a:r>
          </a:p>
        </p:txBody>
      </p:sp>
      <p:sp>
        <p:nvSpPr>
          <p:cNvPr id="14" name="TextBox 13"/>
          <p:cNvSpPr txBox="1"/>
          <p:nvPr/>
        </p:nvSpPr>
        <p:spPr>
          <a:xfrm>
            <a:off x="2770877" y="4657725"/>
            <a:ext cx="2762250" cy="630942"/>
          </a:xfrm>
          <a:prstGeom prst="rect">
            <a:avLst/>
          </a:prstGeom>
          <a:noFill/>
        </p:spPr>
        <p:txBody>
          <a:bodyPr wrap="square" lIns="0" tIns="0" rIns="0" bIns="0" rtlCol="0">
            <a:spAutoFit/>
          </a:bodyPr>
          <a:lstStyle/>
          <a:p>
            <a:pPr>
              <a:spcBef>
                <a:spcPts val="300"/>
              </a:spcBef>
            </a:pPr>
            <a:r>
              <a:rPr lang="en-GB" sz="1200" b="1"/>
              <a:t>Amy Busby</a:t>
            </a:r>
          </a:p>
          <a:p>
            <a:pPr>
              <a:spcBef>
                <a:spcPts val="300"/>
              </a:spcBef>
            </a:pPr>
            <a:r>
              <a:rPr lang="en-GB" sz="1200">
                <a:hlinkClick r:id="rId5">
                  <a:extLst>
                    <a:ext uri="{A12FA001-AC4F-418D-AE19-62706E023703}">
                      <ahyp:hlinkClr xmlns:ahyp="http://schemas.microsoft.com/office/drawing/2018/hyperlinkcolor" val="tx"/>
                    </a:ext>
                  </a:extLst>
                </a:hlinkClick>
              </a:rPr>
              <a:t>amy.busby@kantar.com</a:t>
            </a:r>
            <a:endParaRPr lang="en-GB" sz="1200"/>
          </a:p>
          <a:p>
            <a:pPr>
              <a:spcBef>
                <a:spcPts val="300"/>
              </a:spcBef>
            </a:pPr>
            <a:r>
              <a:rPr lang="en-GB" sz="1200"/>
              <a:t>020 7656 5949</a:t>
            </a:r>
          </a:p>
        </p:txBody>
      </p:sp>
      <p:sp>
        <p:nvSpPr>
          <p:cNvPr id="16" name="Rectangle 15">
            <a:extLst>
              <a:ext uri="{FF2B5EF4-FFF2-40B4-BE49-F238E27FC236}">
                <a16:creationId xmlns:a16="http://schemas.microsoft.com/office/drawing/2014/main" id="{7636A527-EA34-4245-8C9A-B6F6D92695B0}"/>
              </a:ext>
            </a:extLst>
          </p:cNvPr>
          <p:cNvSpPr/>
          <p:nvPr/>
        </p:nvSpPr>
        <p:spPr>
          <a:xfrm>
            <a:off x="398803" y="400369"/>
            <a:ext cx="5068733" cy="3016210"/>
          </a:xfrm>
          <a:prstGeom prst="rect">
            <a:avLst/>
          </a:prstGeom>
        </p:spPr>
        <p:txBody>
          <a:bodyPr wrap="square" lIns="0" tIns="0" rIns="0" bIns="0" anchor="t">
            <a:spAutoFit/>
          </a:bodyPr>
          <a:lstStyle/>
          <a:p>
            <a:r>
              <a:rPr lang="en-GB" sz="1400" b="1"/>
              <a:t>About Kantar </a:t>
            </a:r>
          </a:p>
          <a:p>
            <a:r>
              <a:rPr lang="en-GB" sz="1400"/>
              <a:t>Kantar is the world’s leading evidence based insights and consulting company. We have a complete, unique and rounded understanding of how people think, feel and act; globally and locally in over 90 markets. By combining the deep expertise of our people, our data resources and benchmarks, our innovative analytics and technology, we help our clients understand people and inspire growth. </a:t>
            </a:r>
            <a:endParaRPr lang="en-GB" sz="1400">
              <a:cs typeface="Arial"/>
            </a:endParaRPr>
          </a:p>
          <a:p>
            <a:endParaRPr lang="en-GB" sz="1400"/>
          </a:p>
          <a:p>
            <a:r>
              <a:rPr lang="en-GB" sz="1400"/>
              <a:t>Kantar’s Public Division is the global leader in public policy research, evaluation and consultancy.</a:t>
            </a:r>
            <a:endParaRPr lang="en-GB" sz="1400">
              <a:cs typeface="Arial"/>
            </a:endParaRPr>
          </a:p>
          <a:p>
            <a:endParaRPr lang="en-GB" sz="1400"/>
          </a:p>
          <a:p>
            <a:r>
              <a:rPr lang="en-GB" sz="1400"/>
              <a:t>@Kantar </a:t>
            </a:r>
            <a:endParaRPr lang="en-GB" sz="1400">
              <a:cs typeface="Arial"/>
            </a:endParaRPr>
          </a:p>
          <a:p>
            <a:r>
              <a:rPr lang="en-GB" sz="1400"/>
              <a:t>www.kantar.com</a:t>
            </a:r>
            <a:endParaRPr lang="en-GB" sz="1400">
              <a:cs typeface="Arial"/>
            </a:endParaRPr>
          </a:p>
        </p:txBody>
      </p:sp>
      <p:sp>
        <p:nvSpPr>
          <p:cNvPr id="4" name="Slide Number Placeholder 3">
            <a:extLst>
              <a:ext uri="{FF2B5EF4-FFF2-40B4-BE49-F238E27FC236}">
                <a16:creationId xmlns:a16="http://schemas.microsoft.com/office/drawing/2014/main" id="{812DE0EF-666C-4778-8B0B-95D6E1C260F7}"/>
              </a:ext>
            </a:extLst>
          </p:cNvPr>
          <p:cNvSpPr>
            <a:spLocks noGrp="1"/>
          </p:cNvSpPr>
          <p:nvPr>
            <p:ph type="sldNum" sz="quarter" idx="10"/>
          </p:nvPr>
        </p:nvSpPr>
        <p:spPr/>
        <p:txBody>
          <a:bodyPr/>
          <a:lstStyle/>
          <a:p>
            <a:fld id="{4034BEE3-566C-4068-A777-C3A4762E861B}" type="slidenum">
              <a:rPr lang="en-GB" smtClean="0"/>
              <a:pPr/>
              <a:t>10</a:t>
            </a:fld>
            <a:endParaRPr lang="en-GB"/>
          </a:p>
        </p:txBody>
      </p:sp>
    </p:spTree>
    <p:extLst>
      <p:ext uri="{BB962C8B-B14F-4D97-AF65-F5344CB8AC3E}">
        <p14:creationId xmlns:p14="http://schemas.microsoft.com/office/powerpoint/2010/main" val="34340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2</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solidFill>
                <a:schemeClr val="bg1"/>
              </a:solidFill>
            </a:endParaRPr>
          </a:p>
        </p:txBody>
      </p:sp>
      <p:grpSp>
        <p:nvGrpSpPr>
          <p:cNvPr id="22" name="Group 21">
            <a:extLst>
              <a:ext uri="{FF2B5EF4-FFF2-40B4-BE49-F238E27FC236}">
                <a16:creationId xmlns:a16="http://schemas.microsoft.com/office/drawing/2014/main" id="{98D40D75-9911-40A3-848A-1300AA2BE9B0}"/>
              </a:ext>
            </a:extLst>
          </p:cNvPr>
          <p:cNvGrpSpPr/>
          <p:nvPr/>
        </p:nvGrpSpPr>
        <p:grpSpPr>
          <a:xfrm>
            <a:off x="2127732" y="1825870"/>
            <a:ext cx="8472535" cy="2468880"/>
            <a:chOff x="1804160" y="1825870"/>
            <a:chExt cx="8472535" cy="2468880"/>
          </a:xfrm>
        </p:grpSpPr>
        <p:pic>
          <p:nvPicPr>
            <p:cNvPr id="23" name="Picture 22">
              <a:extLst>
                <a:ext uri="{FF2B5EF4-FFF2-40B4-BE49-F238E27FC236}">
                  <a16:creationId xmlns:a16="http://schemas.microsoft.com/office/drawing/2014/main" id="{F809CB26-0E33-41E8-B103-9A0E36450839}"/>
                </a:ext>
              </a:extLst>
            </p:cNvPr>
            <p:cNvPicPr>
              <a:picLocks/>
            </p:cNvPicPr>
            <p:nvPr/>
          </p:nvPicPr>
          <p:blipFill>
            <a:blip r:embed="rId3"/>
            <a:stretch>
              <a:fillRect/>
            </a:stretch>
          </p:blipFill>
          <p:spPr>
            <a:xfrm>
              <a:off x="1804160" y="1825870"/>
              <a:ext cx="64008" cy="2468880"/>
            </a:xfrm>
            <a:prstGeom prst="rect">
              <a:avLst/>
            </a:prstGeom>
          </p:spPr>
        </p:pic>
        <p:sp>
          <p:nvSpPr>
            <p:cNvPr id="24" name="TextBox 23">
              <a:extLst>
                <a:ext uri="{FF2B5EF4-FFF2-40B4-BE49-F238E27FC236}">
                  <a16:creationId xmlns:a16="http://schemas.microsoft.com/office/drawing/2014/main" id="{028B89BB-3D43-4E39-A7C6-B129FD26A39E}"/>
                </a:ext>
              </a:extLst>
            </p:cNvPr>
            <p:cNvSpPr txBox="1"/>
            <p:nvPr/>
          </p:nvSpPr>
          <p:spPr>
            <a:xfrm>
              <a:off x="2027584" y="1923496"/>
              <a:ext cx="8249111" cy="2292935"/>
            </a:xfrm>
            <a:prstGeom prst="rect">
              <a:avLst/>
            </a:prstGeom>
            <a:noFill/>
          </p:spPr>
          <p:txBody>
            <a:bodyPr wrap="square" lIns="0" tIns="0" rIns="0" bIns="0" rtlCol="0" anchor="b" anchorCtr="0">
              <a:spAutoFit/>
            </a:bodyPr>
            <a:lstStyle/>
            <a:p>
              <a:pPr>
                <a:spcAft>
                  <a:spcPts val="600"/>
                </a:spcAft>
              </a:pPr>
              <a:r>
                <a:rPr lang="en-GB" sz="2400" dirty="0">
                  <a:latin typeface="+mj-lt"/>
                </a:rPr>
                <a:t>Inside Lives is a longitudinal qualitative study created by Kantar to offer our clients rapid access to a rich qualitative understanding of public experiences, feelings and beliefs during the COVID-19 crisis. </a:t>
              </a:r>
            </a:p>
            <a:p>
              <a:r>
                <a:rPr lang="en-GB" sz="2400" b="1" dirty="0">
                  <a:latin typeface="+mj-lt"/>
                </a:rPr>
                <a:t>In this bulletin we look at </a:t>
              </a:r>
              <a:r>
                <a:rPr lang="en-GB" sz="2400" b="1" dirty="0"/>
                <a:t>Views on relationships, community and the relaxation of lockdown measures</a:t>
              </a:r>
            </a:p>
          </p:txBody>
        </p:sp>
      </p:grpSp>
      <p:sp>
        <p:nvSpPr>
          <p:cNvPr id="17" name="Rectangle 16">
            <a:extLst>
              <a:ext uri="{FF2B5EF4-FFF2-40B4-BE49-F238E27FC236}">
                <a16:creationId xmlns:a16="http://schemas.microsoft.com/office/drawing/2014/main" id="{4E43C0B9-7BF4-4599-99E5-449C777DCDF8}"/>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5" name="Rectangle 4">
            <a:extLst>
              <a:ext uri="{FF2B5EF4-FFF2-40B4-BE49-F238E27FC236}">
                <a16:creationId xmlns:a16="http://schemas.microsoft.com/office/drawing/2014/main" id="{C02BE461-6C67-467D-9939-199434ECE1A4}"/>
              </a:ext>
            </a:extLst>
          </p:cNvPr>
          <p:cNvSpPr/>
          <p:nvPr/>
        </p:nvSpPr>
        <p:spPr>
          <a:xfrm>
            <a:off x="2351156" y="4934504"/>
            <a:ext cx="9475207" cy="369332"/>
          </a:xfrm>
          <a:prstGeom prst="rect">
            <a:avLst/>
          </a:prstGeom>
        </p:spPr>
        <p:txBody>
          <a:bodyPr wrap="square">
            <a:spAutoFit/>
          </a:bodyPr>
          <a:lstStyle/>
          <a:p>
            <a:pPr marL="0" lvl="1" indent="-1225">
              <a:spcAft>
                <a:spcPts val="600"/>
              </a:spcAft>
              <a:buSzPct val="100000"/>
              <a:buNone/>
            </a:pPr>
            <a:r>
              <a:rPr lang="en-GB"/>
              <a:t>Please </a:t>
            </a:r>
            <a:r>
              <a:rPr lang="en-GB">
                <a:hlinkClick r:id="rId4"/>
              </a:rPr>
              <a:t>get in touch </a:t>
            </a:r>
            <a:r>
              <a:rPr lang="en-GB"/>
              <a:t>to discuss any of the issues covered in this bulletin in greater depth</a:t>
            </a:r>
          </a:p>
        </p:txBody>
      </p:sp>
      <p:sp>
        <p:nvSpPr>
          <p:cNvPr id="4" name="Slide Number Placeholder 3">
            <a:extLst>
              <a:ext uri="{FF2B5EF4-FFF2-40B4-BE49-F238E27FC236}">
                <a16:creationId xmlns:a16="http://schemas.microsoft.com/office/drawing/2014/main" id="{FCD641E5-0426-47A5-BE28-0BED4E8C2E33}"/>
              </a:ext>
            </a:extLst>
          </p:cNvPr>
          <p:cNvSpPr>
            <a:spLocks noGrp="1"/>
          </p:cNvSpPr>
          <p:nvPr>
            <p:ph type="sldNum" sz="quarter" idx="10"/>
          </p:nvPr>
        </p:nvSpPr>
        <p:spPr/>
        <p:txBody>
          <a:bodyPr/>
          <a:lstStyle/>
          <a:p>
            <a:fld id="{4034BEE3-566C-4068-A777-C3A4762E861B}" type="slidenum">
              <a:rPr lang="en-GB" smtClean="0"/>
              <a:pPr/>
              <a:t>2</a:t>
            </a:fld>
            <a:endParaRPr lang="en-GB"/>
          </a:p>
        </p:txBody>
      </p:sp>
    </p:spTree>
    <p:extLst>
      <p:ext uri="{BB962C8B-B14F-4D97-AF65-F5344CB8AC3E}">
        <p14:creationId xmlns:p14="http://schemas.microsoft.com/office/powerpoint/2010/main" val="133453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B436-02ED-694D-B821-E002F2500BC0}"/>
              </a:ext>
            </a:extLst>
          </p:cNvPr>
          <p:cNvSpPr>
            <a:spLocks noGrp="1"/>
          </p:cNvSpPr>
          <p:nvPr>
            <p:ph type="title"/>
          </p:nvPr>
        </p:nvSpPr>
        <p:spPr/>
        <p:txBody>
          <a:bodyPr/>
          <a:lstStyle/>
          <a:p>
            <a:r>
              <a:rPr lang="en-GB"/>
              <a:t>Community members take part in three weekly tasks</a:t>
            </a:r>
            <a:br>
              <a:rPr lang="en-GB"/>
            </a:br>
            <a:endParaRPr lang="en-GB"/>
          </a:p>
        </p:txBody>
      </p:sp>
      <p:sp>
        <p:nvSpPr>
          <p:cNvPr id="6" name="Content Placeholder 5">
            <a:extLst>
              <a:ext uri="{FF2B5EF4-FFF2-40B4-BE49-F238E27FC236}">
                <a16:creationId xmlns:a16="http://schemas.microsoft.com/office/drawing/2014/main" id="{B6BB0715-6ED5-2841-9074-D59135A6D9F7}"/>
              </a:ext>
            </a:extLst>
          </p:cNvPr>
          <p:cNvSpPr>
            <a:spLocks noGrp="1"/>
          </p:cNvSpPr>
          <p:nvPr>
            <p:ph sz="quarter" idx="13"/>
          </p:nvPr>
        </p:nvSpPr>
        <p:spPr>
          <a:xfrm>
            <a:off x="360363" y="4189062"/>
            <a:ext cx="3087172" cy="1531337"/>
          </a:xfrm>
          <a:ln>
            <a:noFill/>
          </a:ln>
        </p:spPr>
        <p:txBody>
          <a:bodyPr/>
          <a:lstStyle/>
          <a:p>
            <a:r>
              <a:rPr lang="en-GB" sz="1800" b="1"/>
              <a:t>Temperature </a:t>
            </a:r>
            <a:br>
              <a:rPr lang="en-GB" sz="1800" b="1"/>
            </a:br>
            <a:r>
              <a:rPr lang="en-GB" sz="1800" b="1"/>
              <a:t>check tracking </a:t>
            </a:r>
            <a:br>
              <a:rPr lang="en-GB" sz="1800" b="1"/>
            </a:br>
            <a:r>
              <a:rPr lang="en-GB" sz="1800" b="1"/>
              <a:t>and diary activities</a:t>
            </a:r>
          </a:p>
        </p:txBody>
      </p:sp>
      <p:sp>
        <p:nvSpPr>
          <p:cNvPr id="8" name="Content Placeholder 7">
            <a:extLst>
              <a:ext uri="{FF2B5EF4-FFF2-40B4-BE49-F238E27FC236}">
                <a16:creationId xmlns:a16="http://schemas.microsoft.com/office/drawing/2014/main" id="{8B062F88-07DA-C941-B391-E0978F6BC483}"/>
              </a:ext>
            </a:extLst>
          </p:cNvPr>
          <p:cNvSpPr>
            <a:spLocks noGrp="1"/>
          </p:cNvSpPr>
          <p:nvPr>
            <p:ph sz="quarter" idx="15"/>
          </p:nvPr>
        </p:nvSpPr>
        <p:spPr>
          <a:xfrm>
            <a:off x="4145286" y="4188941"/>
            <a:ext cx="3087536" cy="1530822"/>
          </a:xfrm>
          <a:ln>
            <a:noFill/>
          </a:ln>
        </p:spPr>
        <p:txBody>
          <a:bodyPr/>
          <a:lstStyle/>
          <a:p>
            <a:r>
              <a:rPr lang="en-GB" sz="1800" b="1"/>
              <a:t>Thematic </a:t>
            </a:r>
            <a:br>
              <a:rPr lang="en-GB" sz="1800" b="1"/>
            </a:br>
            <a:r>
              <a:rPr lang="en-GB" sz="1800" b="1"/>
              <a:t>community activities</a:t>
            </a:r>
          </a:p>
        </p:txBody>
      </p:sp>
      <p:sp>
        <p:nvSpPr>
          <p:cNvPr id="10" name="Content Placeholder 9">
            <a:extLst>
              <a:ext uri="{FF2B5EF4-FFF2-40B4-BE49-F238E27FC236}">
                <a16:creationId xmlns:a16="http://schemas.microsoft.com/office/drawing/2014/main" id="{0C960AC6-EB99-9946-AA5B-10943ACE7515}"/>
              </a:ext>
            </a:extLst>
          </p:cNvPr>
          <p:cNvSpPr>
            <a:spLocks noGrp="1"/>
          </p:cNvSpPr>
          <p:nvPr>
            <p:ph sz="quarter" idx="17"/>
          </p:nvPr>
        </p:nvSpPr>
        <p:spPr>
          <a:xfrm>
            <a:off x="8154874" y="4189062"/>
            <a:ext cx="3671126" cy="1531337"/>
          </a:xfrm>
          <a:ln>
            <a:noFill/>
          </a:ln>
        </p:spPr>
        <p:txBody>
          <a:bodyPr/>
          <a:lstStyle/>
          <a:p>
            <a:r>
              <a:rPr lang="en-GB" sz="1800" b="1"/>
              <a:t>Topical message </a:t>
            </a:r>
            <a:br>
              <a:rPr lang="en-GB" sz="1800" b="1"/>
            </a:br>
            <a:r>
              <a:rPr lang="en-GB" sz="1800" b="1"/>
              <a:t>board discussion</a:t>
            </a:r>
          </a:p>
        </p:txBody>
      </p:sp>
      <p:cxnSp>
        <p:nvCxnSpPr>
          <p:cNvPr id="13" name="Straight Connector 12">
            <a:extLst>
              <a:ext uri="{FF2B5EF4-FFF2-40B4-BE49-F238E27FC236}">
                <a16:creationId xmlns:a16="http://schemas.microsoft.com/office/drawing/2014/main" id="{0F981971-EE7D-CE48-9044-22C208DE772D}"/>
              </a:ext>
            </a:extLst>
          </p:cNvPr>
          <p:cNvCxnSpPr>
            <a:cxnSpLocks/>
          </p:cNvCxnSpPr>
          <p:nvPr/>
        </p:nvCxnSpPr>
        <p:spPr>
          <a:xfrm>
            <a:off x="359999"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9E3AF8-EE6E-F940-AED9-4395ED91F7C6}"/>
              </a:ext>
            </a:extLst>
          </p:cNvPr>
          <p:cNvCxnSpPr>
            <a:cxnSpLocks/>
          </p:cNvCxnSpPr>
          <p:nvPr/>
        </p:nvCxnSpPr>
        <p:spPr>
          <a:xfrm>
            <a:off x="4145286"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764266-8657-BB46-9436-D49B31F0299F}"/>
              </a:ext>
            </a:extLst>
          </p:cNvPr>
          <p:cNvCxnSpPr>
            <a:cxnSpLocks/>
          </p:cNvCxnSpPr>
          <p:nvPr/>
        </p:nvCxnSpPr>
        <p:spPr>
          <a:xfrm>
            <a:off x="8154874"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177DDE-2816-484A-BB3F-68286B80B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2293392"/>
            <a:ext cx="648334" cy="1491168"/>
          </a:xfrm>
          <a:prstGeom prst="rect">
            <a:avLst/>
          </a:prstGeom>
        </p:spPr>
      </p:pic>
      <p:pic>
        <p:nvPicPr>
          <p:cNvPr id="18" name="Graphic 17">
            <a:extLst>
              <a:ext uri="{FF2B5EF4-FFF2-40B4-BE49-F238E27FC236}">
                <a16:creationId xmlns:a16="http://schemas.microsoft.com/office/drawing/2014/main" id="{2D00CE28-B734-4BAD-91B4-87B1440D21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7474" y="2421072"/>
            <a:ext cx="1491168" cy="1491168"/>
          </a:xfrm>
          <a:prstGeom prst="rect">
            <a:avLst/>
          </a:prstGeom>
        </p:spPr>
      </p:pic>
      <p:pic>
        <p:nvPicPr>
          <p:cNvPr id="19" name="Graphic 18">
            <a:extLst>
              <a:ext uri="{FF2B5EF4-FFF2-40B4-BE49-F238E27FC236}">
                <a16:creationId xmlns:a16="http://schemas.microsoft.com/office/drawing/2014/main" id="{78832AAB-1430-48FF-9943-4F4C2276F9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44305" y="2293392"/>
            <a:ext cx="1714843" cy="1491168"/>
          </a:xfrm>
          <a:prstGeom prst="rect">
            <a:avLst/>
          </a:prstGeom>
        </p:spPr>
      </p:pic>
      <p:sp>
        <p:nvSpPr>
          <p:cNvPr id="20" name="TextBox 19">
            <a:extLst>
              <a:ext uri="{FF2B5EF4-FFF2-40B4-BE49-F238E27FC236}">
                <a16:creationId xmlns:a16="http://schemas.microsoft.com/office/drawing/2014/main" id="{D92660FC-2B7B-457C-B930-6A133127A68B}"/>
              </a:ext>
            </a:extLst>
          </p:cNvPr>
          <p:cNvSpPr txBox="1"/>
          <p:nvPr/>
        </p:nvSpPr>
        <p:spPr>
          <a:xfrm>
            <a:off x="2777067" y="5499394"/>
            <a:ext cx="8564827" cy="276999"/>
          </a:xfrm>
          <a:prstGeom prst="rect">
            <a:avLst/>
          </a:prstGeom>
          <a:noFill/>
        </p:spPr>
        <p:txBody>
          <a:bodyPr wrap="square" lIns="0" tIns="0" rIns="0" bIns="0" rtlCol="0" anchor="t">
            <a:spAutoFit/>
          </a:bodyPr>
          <a:lstStyle/>
          <a:p>
            <a:pPr algn="r"/>
            <a:r>
              <a:rPr lang="en-GB" dirty="0"/>
              <a:t>Findings in this document are drawn primarily from tasks conducted in w/c 1</a:t>
            </a:r>
            <a:r>
              <a:rPr lang="en-GB" baseline="30000" dirty="0"/>
              <a:t>st</a:t>
            </a:r>
            <a:r>
              <a:rPr lang="en-GB" dirty="0"/>
              <a:t> June</a:t>
            </a:r>
          </a:p>
        </p:txBody>
      </p:sp>
      <p:sp>
        <p:nvSpPr>
          <p:cNvPr id="5" name="Slide Number Placeholder 4">
            <a:extLst>
              <a:ext uri="{FF2B5EF4-FFF2-40B4-BE49-F238E27FC236}">
                <a16:creationId xmlns:a16="http://schemas.microsoft.com/office/drawing/2014/main" id="{753F6680-B968-41A1-B1C8-6AAF978DF54B}"/>
              </a:ext>
            </a:extLst>
          </p:cNvPr>
          <p:cNvSpPr>
            <a:spLocks noGrp="1"/>
          </p:cNvSpPr>
          <p:nvPr>
            <p:ph type="sldNum" sz="quarter" idx="10"/>
          </p:nvPr>
        </p:nvSpPr>
        <p:spPr/>
        <p:txBody>
          <a:bodyPr/>
          <a:lstStyle/>
          <a:p>
            <a:fld id="{4034BEE3-566C-4068-A777-C3A4762E861B}" type="slidenum">
              <a:rPr lang="en-GB" smtClean="0"/>
              <a:pPr/>
              <a:t>3</a:t>
            </a:fld>
            <a:endParaRPr lang="en-GB"/>
          </a:p>
        </p:txBody>
      </p:sp>
    </p:spTree>
    <p:extLst>
      <p:ext uri="{BB962C8B-B14F-4D97-AF65-F5344CB8AC3E}">
        <p14:creationId xmlns:p14="http://schemas.microsoft.com/office/powerpoint/2010/main" val="26559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9B3D839-3197-44D8-90F1-65C68BF7CA7E}"/>
              </a:ext>
            </a:extLst>
          </p:cNvPr>
          <p:cNvSpPr txBox="1">
            <a:spLocks/>
          </p:cNvSpPr>
          <p:nvPr/>
        </p:nvSpPr>
        <p:spPr>
          <a:xfrm>
            <a:off x="359999" y="430718"/>
            <a:ext cx="11466875" cy="403200"/>
          </a:xfrm>
          <a:prstGeom prst="rect">
            <a:avLst/>
          </a:prstGeom>
        </p:spPr>
        <p:txBody>
          <a:bodyPr anchor="t"/>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4</a:t>
            </a:fld>
            <a:endParaRPr lang="en-GB" sz="1000">
              <a:solidFill>
                <a:schemeClr val="bg1"/>
              </a:solidFill>
              <a:latin typeface="Arial"/>
            </a:endParaRPr>
          </a:p>
        </p:txBody>
      </p:sp>
      <p:sp>
        <p:nvSpPr>
          <p:cNvPr id="3" name="Title 2">
            <a:extLst>
              <a:ext uri="{FF2B5EF4-FFF2-40B4-BE49-F238E27FC236}">
                <a16:creationId xmlns:a16="http://schemas.microsoft.com/office/drawing/2014/main" id="{DD369873-AF07-45AF-86D7-C0AEBC3AF436}"/>
              </a:ext>
            </a:extLst>
          </p:cNvPr>
          <p:cNvSpPr>
            <a:spLocks noGrp="1"/>
          </p:cNvSpPr>
          <p:nvPr>
            <p:ph type="title"/>
          </p:nvPr>
        </p:nvSpPr>
        <p:spPr>
          <a:xfrm>
            <a:off x="359999" y="430717"/>
            <a:ext cx="10816001" cy="712457"/>
          </a:xfrm>
        </p:spPr>
        <p:txBody>
          <a:bodyPr/>
          <a:lstStyle/>
          <a:p>
            <a:r>
              <a:rPr lang="en-GB" dirty="0"/>
              <a:t>Trust in others to uphold measures to prevent the spread has declined</a:t>
            </a:r>
          </a:p>
        </p:txBody>
      </p:sp>
      <p:sp>
        <p:nvSpPr>
          <p:cNvPr id="4" name="Text Placeholder 3">
            <a:extLst>
              <a:ext uri="{FF2B5EF4-FFF2-40B4-BE49-F238E27FC236}">
                <a16:creationId xmlns:a16="http://schemas.microsoft.com/office/drawing/2014/main" id="{47F7F3A8-08B5-46DB-AFF4-D6B4A13C3D40}"/>
              </a:ext>
            </a:extLst>
          </p:cNvPr>
          <p:cNvSpPr>
            <a:spLocks noGrp="1"/>
          </p:cNvSpPr>
          <p:nvPr>
            <p:ph type="body" sz="quarter" idx="13"/>
          </p:nvPr>
        </p:nvSpPr>
        <p:spPr>
          <a:xfrm>
            <a:off x="360363" y="903817"/>
            <a:ext cx="10815637" cy="403200"/>
          </a:xfrm>
        </p:spPr>
        <p:txBody>
          <a:bodyPr vert="horz" lIns="0" tIns="0" rIns="0" bIns="0" rtlCol="0" anchor="t">
            <a:noAutofit/>
          </a:bodyPr>
          <a:lstStyle/>
          <a:p>
            <a:r>
              <a:rPr lang="en-GB" sz="1800" i="1" dirty="0">
                <a:ea typeface="+mn-lt"/>
                <a:cs typeface="+mn-lt"/>
              </a:rPr>
              <a:t>Doubts about the efforts of others to prevent the spread of coronavirus have</a:t>
            </a:r>
            <a:r>
              <a:rPr lang="en-GB" sz="1800" i="1" dirty="0"/>
              <a:t> grown across the course of the community - and although only a minority still disagree, strong negative sentiment spiked in the last week following the introduction of new measures allowing individuals to meet in groups of six outside</a:t>
            </a:r>
            <a:endParaRPr lang="en-US"/>
          </a:p>
        </p:txBody>
      </p:sp>
      <p:pic>
        <p:nvPicPr>
          <p:cNvPr id="19" name="Graphic 18">
            <a:extLst>
              <a:ext uri="{FF2B5EF4-FFF2-40B4-BE49-F238E27FC236}">
                <a16:creationId xmlns:a16="http://schemas.microsoft.com/office/drawing/2014/main" id="{FBB3242A-1639-4E13-8F33-E7F4F2133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5363" y="266875"/>
            <a:ext cx="381000" cy="876300"/>
          </a:xfrm>
          <a:prstGeom prst="rect">
            <a:avLst/>
          </a:prstGeom>
        </p:spPr>
      </p:pic>
      <p:graphicFrame>
        <p:nvGraphicFramePr>
          <p:cNvPr id="10" name="Chart 9">
            <a:extLst>
              <a:ext uri="{FF2B5EF4-FFF2-40B4-BE49-F238E27FC236}">
                <a16:creationId xmlns:a16="http://schemas.microsoft.com/office/drawing/2014/main" id="{6B014412-1DCF-4FA1-964B-92E20840A0DF}"/>
              </a:ext>
            </a:extLst>
          </p:cNvPr>
          <p:cNvGraphicFramePr>
            <a:graphicFrameLocks/>
          </p:cNvGraphicFramePr>
          <p:nvPr>
            <p:extLst>
              <p:ext uri="{D42A27DB-BD31-4B8C-83A1-F6EECF244321}">
                <p14:modId xmlns:p14="http://schemas.microsoft.com/office/powerpoint/2010/main" val="2613452365"/>
              </p:ext>
            </p:extLst>
          </p:nvPr>
        </p:nvGraphicFramePr>
        <p:xfrm>
          <a:off x="247973" y="2057399"/>
          <a:ext cx="11716719" cy="3866827"/>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
            <a:extLst>
              <a:ext uri="{FF2B5EF4-FFF2-40B4-BE49-F238E27FC236}">
                <a16:creationId xmlns:a16="http://schemas.microsoft.com/office/drawing/2014/main" id="{FD76454C-98B1-45E0-8DB9-BD0EED568A94}"/>
              </a:ext>
            </a:extLst>
          </p:cNvPr>
          <p:cNvSpPr txBox="1"/>
          <p:nvPr/>
        </p:nvSpPr>
        <p:spPr>
          <a:xfrm>
            <a:off x="7456984" y="2624284"/>
            <a:ext cx="1755061" cy="33857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t>Dominic Cummings news story published</a:t>
            </a:r>
          </a:p>
        </p:txBody>
      </p:sp>
      <p:cxnSp>
        <p:nvCxnSpPr>
          <p:cNvPr id="12" name="Straight Connector 11">
            <a:extLst>
              <a:ext uri="{FF2B5EF4-FFF2-40B4-BE49-F238E27FC236}">
                <a16:creationId xmlns:a16="http://schemas.microsoft.com/office/drawing/2014/main" id="{CA5D9992-4769-42AA-AA95-EFA1D1394EF4}"/>
              </a:ext>
            </a:extLst>
          </p:cNvPr>
          <p:cNvCxnSpPr/>
          <p:nvPr/>
        </p:nvCxnSpPr>
        <p:spPr>
          <a:xfrm>
            <a:off x="8334515" y="2982766"/>
            <a:ext cx="0" cy="2510475"/>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TextBox 1">
            <a:extLst>
              <a:ext uri="{FF2B5EF4-FFF2-40B4-BE49-F238E27FC236}">
                <a16:creationId xmlns:a16="http://schemas.microsoft.com/office/drawing/2014/main" id="{DBF10C8E-D7EE-410C-A1A6-7177EFF6A0A4}"/>
              </a:ext>
            </a:extLst>
          </p:cNvPr>
          <p:cNvSpPr txBox="1"/>
          <p:nvPr/>
        </p:nvSpPr>
        <p:spPr>
          <a:xfrm>
            <a:off x="4221278" y="2624284"/>
            <a:ext cx="1182465" cy="33857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t>Switch to ‘Stay Alert’ message</a:t>
            </a:r>
          </a:p>
        </p:txBody>
      </p:sp>
      <p:cxnSp>
        <p:nvCxnSpPr>
          <p:cNvPr id="16" name="Straight Connector 15">
            <a:extLst>
              <a:ext uri="{FF2B5EF4-FFF2-40B4-BE49-F238E27FC236}">
                <a16:creationId xmlns:a16="http://schemas.microsoft.com/office/drawing/2014/main" id="{9AB3C990-9DE1-4BB7-B8EA-AB3ADCAC4EE4}"/>
              </a:ext>
            </a:extLst>
          </p:cNvPr>
          <p:cNvCxnSpPr/>
          <p:nvPr/>
        </p:nvCxnSpPr>
        <p:spPr>
          <a:xfrm>
            <a:off x="4850553" y="2982805"/>
            <a:ext cx="0" cy="2510436"/>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7" name="TextBox 1">
            <a:extLst>
              <a:ext uri="{FF2B5EF4-FFF2-40B4-BE49-F238E27FC236}">
                <a16:creationId xmlns:a16="http://schemas.microsoft.com/office/drawing/2014/main" id="{C79943DA-380F-4348-AD9E-603EF032FF72}"/>
              </a:ext>
            </a:extLst>
          </p:cNvPr>
          <p:cNvSpPr txBox="1"/>
          <p:nvPr/>
        </p:nvSpPr>
        <p:spPr>
          <a:xfrm>
            <a:off x="9700281" y="2624284"/>
            <a:ext cx="1398227" cy="33855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t>Relaxation of lockdown measures</a:t>
            </a:r>
          </a:p>
        </p:txBody>
      </p:sp>
      <p:cxnSp>
        <p:nvCxnSpPr>
          <p:cNvPr id="18" name="Straight Connector 17">
            <a:extLst>
              <a:ext uri="{FF2B5EF4-FFF2-40B4-BE49-F238E27FC236}">
                <a16:creationId xmlns:a16="http://schemas.microsoft.com/office/drawing/2014/main" id="{B6AF104A-E91B-4C2E-A799-C33E10FDF8F9}"/>
              </a:ext>
            </a:extLst>
          </p:cNvPr>
          <p:cNvCxnSpPr/>
          <p:nvPr/>
        </p:nvCxnSpPr>
        <p:spPr>
          <a:xfrm>
            <a:off x="10407046" y="2982805"/>
            <a:ext cx="0" cy="2510436"/>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B70184F-6207-4958-B3E5-D33D879F9A13}"/>
              </a:ext>
            </a:extLst>
          </p:cNvPr>
          <p:cNvSpPr>
            <a:spLocks noGrp="1"/>
          </p:cNvSpPr>
          <p:nvPr>
            <p:ph type="sldNum" sz="quarter" idx="10"/>
          </p:nvPr>
        </p:nvSpPr>
        <p:spPr/>
        <p:txBody>
          <a:bodyPr/>
          <a:lstStyle/>
          <a:p>
            <a:fld id="{4034BEE3-566C-4068-A777-C3A4762E861B}" type="slidenum">
              <a:rPr lang="en-GB" smtClean="0"/>
              <a:pPr/>
              <a:t>4</a:t>
            </a:fld>
            <a:endParaRPr lang="en-GB"/>
          </a:p>
        </p:txBody>
      </p:sp>
    </p:spTree>
    <p:extLst>
      <p:ext uri="{BB962C8B-B14F-4D97-AF65-F5344CB8AC3E}">
        <p14:creationId xmlns:p14="http://schemas.microsoft.com/office/powerpoint/2010/main" val="336552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a:xfrm>
            <a:off x="359999" y="430718"/>
            <a:ext cx="10682245" cy="396000"/>
          </a:xfrm>
        </p:spPr>
        <p:txBody>
          <a:bodyPr/>
          <a:lstStyle/>
          <a:p>
            <a:r>
              <a:rPr lang="en-GB" dirty="0"/>
              <a:t>Alongside this views on response to pandemic have started to fragment</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a:xfrm>
            <a:off x="359998" y="1916064"/>
            <a:ext cx="5990877" cy="3999600"/>
          </a:xfrm>
        </p:spPr>
        <p:txBody>
          <a:bodyPr anchor="ctr"/>
          <a:lstStyle/>
          <a:p>
            <a:pPr marL="0" lvl="1" indent="0">
              <a:spcAft>
                <a:spcPts val="600"/>
              </a:spcAft>
              <a:buSzPct val="100000"/>
              <a:buNone/>
            </a:pPr>
            <a:r>
              <a:rPr lang="en-GB" sz="1400" dirty="0"/>
              <a:t>Most participants are </a:t>
            </a:r>
            <a:r>
              <a:rPr lang="en-GB" sz="1400" b="1" dirty="0"/>
              <a:t>positive about the impact of changes on their own freedom </a:t>
            </a:r>
            <a:r>
              <a:rPr lang="en-GB" sz="1400" dirty="0"/>
              <a:t>to see people outside their household and express relief about seeing friends or being able to resume some ‘normal’ activities</a:t>
            </a:r>
          </a:p>
          <a:p>
            <a:pPr marL="0" lvl="1" indent="0">
              <a:spcAft>
                <a:spcPts val="600"/>
              </a:spcAft>
              <a:buSzPct val="100000"/>
              <a:buNone/>
            </a:pPr>
            <a:r>
              <a:rPr lang="en-GB" sz="1400" dirty="0"/>
              <a:t>However, wider views on relaxation of measures are shaped by</a:t>
            </a:r>
            <a:r>
              <a:rPr lang="en-GB" sz="1400" b="1" dirty="0"/>
              <a:t> political views about the relative prioritisation of ‘health’ vs ‘the economy’</a:t>
            </a:r>
            <a:r>
              <a:rPr lang="en-GB" sz="1400" dirty="0"/>
              <a:t>, arising from differences in beliefs</a:t>
            </a:r>
            <a:r>
              <a:rPr lang="en-GB" sz="1400" b="1" dirty="0"/>
              <a:t> </a:t>
            </a:r>
            <a:r>
              <a:rPr lang="en-GB" sz="1400" dirty="0"/>
              <a:t>about risk and social responsibility</a:t>
            </a:r>
          </a:p>
          <a:p>
            <a:pPr marL="0" lvl="1" indent="0">
              <a:spcAft>
                <a:spcPts val="600"/>
              </a:spcAft>
              <a:buSzPct val="100000"/>
              <a:buNone/>
            </a:pPr>
            <a:r>
              <a:rPr lang="en-GB" sz="1400" dirty="0"/>
              <a:t>Politically left-leaning participants or those with health concerns (including older) are more likely to continue to </a:t>
            </a:r>
            <a:r>
              <a:rPr lang="en-GB" sz="1400" b="1" dirty="0"/>
              <a:t>prioritise ‘health’ and express concern that the relaxation of measures will enable others </a:t>
            </a:r>
            <a:r>
              <a:rPr lang="en-GB" sz="1400" dirty="0"/>
              <a:t>to ignore the social distancing and risk a second peak</a:t>
            </a:r>
          </a:p>
          <a:p>
            <a:pPr marL="0" lvl="1" indent="0">
              <a:spcAft>
                <a:spcPts val="600"/>
              </a:spcAft>
              <a:buSzPct val="100000"/>
              <a:buNone/>
            </a:pPr>
            <a:r>
              <a:rPr lang="en-GB" sz="1400" dirty="0"/>
              <a:t>Politically right-leaning participants and those with immediate financial concerns are more likely to </a:t>
            </a:r>
            <a:r>
              <a:rPr lang="en-GB" sz="1400" b="1" dirty="0"/>
              <a:t>prioritise ‘the economy’ and express faith in the public to uphold measures</a:t>
            </a:r>
            <a:r>
              <a:rPr lang="en-GB" sz="1400" dirty="0"/>
              <a:t> as part of a gradual ‘commons sense’ process of relaxation</a:t>
            </a:r>
          </a:p>
          <a:p>
            <a:pPr marL="0" lvl="1" indent="0">
              <a:spcAft>
                <a:spcPts val="600"/>
              </a:spcAft>
              <a:buSzPct val="100000"/>
              <a:buNone/>
            </a:pPr>
            <a:r>
              <a:rPr lang="en-GB" sz="1400" dirty="0"/>
              <a:t>NB, these arguments are not mutually exclusive and </a:t>
            </a:r>
            <a:r>
              <a:rPr lang="en-GB" sz="1400" b="1" dirty="0"/>
              <a:t>the economy and health are typically seen as interrelated</a:t>
            </a:r>
            <a:r>
              <a:rPr lang="en-GB" sz="1400" dirty="0"/>
              <a:t>, but express relative priorities!</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5</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25" name="Content Placeholder 4">
            <a:extLst>
              <a:ext uri="{FF2B5EF4-FFF2-40B4-BE49-F238E27FC236}">
                <a16:creationId xmlns:a16="http://schemas.microsoft.com/office/drawing/2014/main" id="{B9599010-F901-4BC2-A271-3815F3C72A9D}"/>
              </a:ext>
            </a:extLst>
          </p:cNvPr>
          <p:cNvSpPr txBox="1">
            <a:spLocks/>
          </p:cNvSpPr>
          <p:nvPr/>
        </p:nvSpPr>
        <p:spPr>
          <a:xfrm>
            <a:off x="6503251" y="5015904"/>
            <a:ext cx="1365716" cy="371778"/>
          </a:xfrm>
          <a:prstGeom prst="rect">
            <a:avLst/>
          </a:prstGeom>
        </p:spPr>
        <p:txBody>
          <a:bodyPr anchor="ct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1"/>
                </a:solidFill>
                <a:latin typeface="+mj-lt"/>
              </a:rPr>
              <a:t>04:10</a:t>
            </a:r>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3" y="910800"/>
            <a:ext cx="10496550" cy="396000"/>
          </a:xfrm>
        </p:spPr>
        <p:txBody>
          <a:bodyPr/>
          <a:lstStyle/>
          <a:p>
            <a:r>
              <a:rPr lang="en-GB" sz="1800" i="1" dirty="0"/>
              <a:t>Relaxation of lockdown measures is leading to a wider interpretations of what is and isn’t acceptable, driving a growing fragmentation of views as collective agreement around risk gives ways to more mixed views based on individual factors and political views</a:t>
            </a:r>
            <a:endParaRPr lang="en-GB" i="1" dirty="0"/>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2" name="Rectangle 1">
            <a:extLst>
              <a:ext uri="{FF2B5EF4-FFF2-40B4-BE49-F238E27FC236}">
                <a16:creationId xmlns:a16="http://schemas.microsoft.com/office/drawing/2014/main" id="{43B344B2-EE7A-41A5-B73C-0F08C90A8D0B}"/>
              </a:ext>
            </a:extLst>
          </p:cNvPr>
          <p:cNvSpPr/>
          <p:nvPr/>
        </p:nvSpPr>
        <p:spPr bwMode="ltGray">
          <a:xfrm>
            <a:off x="6503251" y="2241550"/>
            <a:ext cx="5403930" cy="3259015"/>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0" dirty="0">
                <a:solidFill>
                  <a:schemeClr val="tx1"/>
                </a:solidFill>
              </a:rPr>
              <a:t>Please </a:t>
            </a:r>
            <a:r>
              <a:rPr lang="en-GB" sz="1600" b="0" dirty="0">
                <a:solidFill>
                  <a:schemeClr val="tx1"/>
                </a:solidFill>
                <a:hlinkClick r:id="rId5"/>
              </a:rPr>
              <a:t>get in touch </a:t>
            </a:r>
            <a:r>
              <a:rPr lang="en-GB" sz="1600" b="0" dirty="0">
                <a:solidFill>
                  <a:schemeClr val="tx1"/>
                </a:solidFill>
              </a:rPr>
              <a:t>for video content</a:t>
            </a:r>
          </a:p>
        </p:txBody>
      </p:sp>
      <p:sp>
        <p:nvSpPr>
          <p:cNvPr id="9" name="Slide Number Placeholder 8">
            <a:extLst>
              <a:ext uri="{FF2B5EF4-FFF2-40B4-BE49-F238E27FC236}">
                <a16:creationId xmlns:a16="http://schemas.microsoft.com/office/drawing/2014/main" id="{E3D8C917-C3C9-4DA1-A012-F80B6761D358}"/>
              </a:ext>
            </a:extLst>
          </p:cNvPr>
          <p:cNvSpPr>
            <a:spLocks noGrp="1"/>
          </p:cNvSpPr>
          <p:nvPr>
            <p:ph type="sldNum" sz="quarter" idx="10"/>
          </p:nvPr>
        </p:nvSpPr>
        <p:spPr/>
        <p:txBody>
          <a:bodyPr/>
          <a:lstStyle/>
          <a:p>
            <a:fld id="{4034BEE3-566C-4068-A777-C3A4762E861B}" type="slidenum">
              <a:rPr lang="en-GB" smtClean="0"/>
              <a:pPr/>
              <a:t>5</a:t>
            </a:fld>
            <a:endParaRPr lang="en-GB"/>
          </a:p>
        </p:txBody>
      </p:sp>
    </p:spTree>
    <p:extLst>
      <p:ext uri="{BB962C8B-B14F-4D97-AF65-F5344CB8AC3E}">
        <p14:creationId xmlns:p14="http://schemas.microsoft.com/office/powerpoint/2010/main" val="275015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a:xfrm>
            <a:off x="360000" y="430718"/>
            <a:ext cx="10682246" cy="403200"/>
          </a:xfrm>
        </p:spPr>
        <p:txBody>
          <a:bodyPr/>
          <a:lstStyle/>
          <a:p>
            <a:r>
              <a:rPr lang="en-GB" dirty="0"/>
              <a:t>Will positive impact on immediate relationships last beyond lockdown?</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a:xfrm>
            <a:off x="359999" y="1941248"/>
            <a:ext cx="6741903" cy="3840186"/>
          </a:xfrm>
        </p:spPr>
        <p:txBody>
          <a:bodyPr anchor="ctr"/>
          <a:lstStyle/>
          <a:p>
            <a:pPr marL="0" lvl="1" indent="0">
              <a:spcAft>
                <a:spcPts val="600"/>
              </a:spcAft>
              <a:buSzPct val="100000"/>
              <a:buNone/>
            </a:pPr>
            <a:r>
              <a:rPr lang="en-GB" dirty="0"/>
              <a:t>Most participants feel that the </a:t>
            </a:r>
            <a:r>
              <a:rPr lang="en-GB" b="1" dirty="0"/>
              <a:t>quantity (and in some cases quality) of their communications with family and friends have increased </a:t>
            </a:r>
            <a:r>
              <a:rPr lang="en-GB" dirty="0"/>
              <a:t>during lockdown, facilitated by an increased use of video-calling technologies – although some express </a:t>
            </a:r>
            <a:r>
              <a:rPr lang="en-GB" b="1" dirty="0"/>
              <a:t>concerns about the impact on elderly relatives </a:t>
            </a:r>
            <a:r>
              <a:rPr lang="en-GB" dirty="0"/>
              <a:t> unable to use modern communication technologies</a:t>
            </a:r>
          </a:p>
          <a:p>
            <a:pPr marL="0" lvl="1" indent="0">
              <a:spcAft>
                <a:spcPts val="600"/>
              </a:spcAft>
              <a:buSzPct val="100000"/>
              <a:buNone/>
            </a:pPr>
            <a:r>
              <a:rPr lang="en-GB" dirty="0"/>
              <a:t>Likewise, </a:t>
            </a:r>
            <a:r>
              <a:rPr lang="en-GB" b="1" dirty="0"/>
              <a:t>greater opportunities for contact and a shared sense of camaraderie are seen to have improved relationships with neighbours </a:t>
            </a:r>
            <a:r>
              <a:rPr lang="en-GB" dirty="0"/>
              <a:t>and the wider ‘community’</a:t>
            </a:r>
          </a:p>
          <a:p>
            <a:pPr marL="0" lvl="1" indent="0">
              <a:spcAft>
                <a:spcPts val="600"/>
              </a:spcAft>
              <a:buSzPct val="100000"/>
              <a:buNone/>
            </a:pPr>
            <a:r>
              <a:rPr lang="en-GB" dirty="0"/>
              <a:t>Clap for NHS was widely cited as a ritual around which local communities have congregated and </a:t>
            </a:r>
            <a:r>
              <a:rPr lang="en-GB" b="1" dirty="0"/>
              <a:t>some participants express concerns that renewed sense of community will fade</a:t>
            </a:r>
            <a:r>
              <a:rPr lang="en-GB" dirty="0"/>
              <a:t> as people return to ‘normal’ life</a:t>
            </a:r>
          </a:p>
          <a:p>
            <a:pPr marL="0" lvl="1" indent="0">
              <a:spcAft>
                <a:spcPts val="600"/>
              </a:spcAft>
              <a:buSzPct val="100000"/>
              <a:buNone/>
            </a:pPr>
            <a:r>
              <a:rPr lang="en-GB" dirty="0"/>
              <a:t>A small </a:t>
            </a:r>
            <a:r>
              <a:rPr lang="en-GB" b="1" dirty="0"/>
              <a:t>minority of participants express more negative views about the impact of lockdown on community relationships</a:t>
            </a:r>
            <a:r>
              <a:rPr lang="en-GB" dirty="0"/>
              <a:t>, with the increased sense of proximity exacerbating existing tensions</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6</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86125" y="876510"/>
            <a:ext cx="10496550" cy="618411"/>
          </a:xfrm>
        </p:spPr>
        <p:txBody>
          <a:bodyPr vert="horz" lIns="0" tIns="0" rIns="0" bIns="0" rtlCol="0" anchor="t">
            <a:noAutofit/>
          </a:bodyPr>
          <a:lstStyle/>
          <a:p>
            <a:r>
              <a:rPr lang="en-GB" sz="1800" i="1" dirty="0"/>
              <a:t>Almost all participants are positive about the impact of shared lockdown situation on relationships with family, friends and neighbours – although some are asking to start questions about how much of this will last as life shifts back to normal </a:t>
            </a:r>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11" name="Speech Bubble: Rectangle with Corners Rounded 10">
            <a:extLst>
              <a:ext uri="{FF2B5EF4-FFF2-40B4-BE49-F238E27FC236}">
                <a16:creationId xmlns:a16="http://schemas.microsoft.com/office/drawing/2014/main" id="{A00F71B7-8CFF-4D07-BCAF-703E50B3FD8A}"/>
              </a:ext>
            </a:extLst>
          </p:cNvPr>
          <p:cNvSpPr/>
          <p:nvPr/>
        </p:nvSpPr>
        <p:spPr>
          <a:xfrm>
            <a:off x="7809099" y="4316961"/>
            <a:ext cx="4259942" cy="1454150"/>
          </a:xfrm>
          <a:prstGeom prst="wedgeRoundRectCallout">
            <a:avLst>
              <a:gd name="adj1" fmla="val -53810"/>
              <a:gd name="adj2" fmla="val -4402"/>
              <a:gd name="adj3" fmla="val 16667"/>
            </a:avLst>
          </a:prstGeom>
          <a:solidFill>
            <a:schemeClr val="bg1"/>
          </a:solidFill>
        </p:spPr>
        <p:txBody>
          <a:bodyPr rtlCol="0" anchor="ctr"/>
          <a:lstStyle/>
          <a:p>
            <a:pPr>
              <a:spcAft>
                <a:spcPts val="600"/>
              </a:spcAft>
            </a:pPr>
            <a:r>
              <a:rPr lang="en-GB" sz="1200" i="1" dirty="0"/>
              <a:t>At first I think there was a tremendous 'in this together' feeling, however now that time has worn on and the guidelines have changed it feels a little more like people are returning to their slightly more selfish ways, litter left in the parks for others to clear up, police having to tackle petty theft and joyriding. </a:t>
            </a:r>
          </a:p>
          <a:p>
            <a:pPr algn="r">
              <a:spcAft>
                <a:spcPts val="600"/>
              </a:spcAft>
            </a:pPr>
            <a:r>
              <a:rPr lang="en-GB" sz="1400" dirty="0"/>
              <a:t>Male, Family, North</a:t>
            </a:r>
          </a:p>
        </p:txBody>
      </p:sp>
      <p:sp>
        <p:nvSpPr>
          <p:cNvPr id="12" name="Speech Bubble: Rectangle with Corners Rounded 11">
            <a:extLst>
              <a:ext uri="{FF2B5EF4-FFF2-40B4-BE49-F238E27FC236}">
                <a16:creationId xmlns:a16="http://schemas.microsoft.com/office/drawing/2014/main" id="{7C5C1666-9F78-4C04-BFA2-D155C8EA0A24}"/>
              </a:ext>
            </a:extLst>
          </p:cNvPr>
          <p:cNvSpPr/>
          <p:nvPr/>
        </p:nvSpPr>
        <p:spPr>
          <a:xfrm>
            <a:off x="7790049" y="2405464"/>
            <a:ext cx="4259942" cy="1673608"/>
          </a:xfrm>
          <a:prstGeom prst="wedgeRoundRectCallout">
            <a:avLst>
              <a:gd name="adj1" fmla="val -53810"/>
              <a:gd name="adj2" fmla="val -4402"/>
              <a:gd name="adj3" fmla="val 16667"/>
            </a:avLst>
          </a:prstGeom>
          <a:solidFill>
            <a:schemeClr val="bg1"/>
          </a:solidFill>
        </p:spPr>
        <p:txBody>
          <a:bodyPr rtlCol="0" anchor="ctr"/>
          <a:lstStyle/>
          <a:p>
            <a:pPr algn="just">
              <a:spcAft>
                <a:spcPts val="600"/>
              </a:spcAft>
            </a:pPr>
            <a:r>
              <a:rPr lang="en-GB" sz="1200" i="1" dirty="0"/>
              <a:t>I think I have had more time to make those catch up calls without the hectic regime of school runs, clubs and activities. Group chats with groups of friends have been wonderful uplifting and more regular intervals than we would have managed with non lock down busy diaries.  Less immersed in our own routine and more time to find out about others</a:t>
            </a:r>
          </a:p>
          <a:p>
            <a:pPr algn="r">
              <a:spcAft>
                <a:spcPts val="600"/>
              </a:spcAft>
            </a:pPr>
            <a:r>
              <a:rPr lang="en-GB" sz="1400" dirty="0">
                <a:latin typeface="+mj-lt"/>
              </a:rPr>
              <a:t>Female, Family, Midlands</a:t>
            </a:r>
            <a:endParaRPr lang="en-GB" sz="1200" dirty="0">
              <a:latin typeface="+mj-lt"/>
              <a:cs typeface="Arial"/>
            </a:endParaRPr>
          </a:p>
        </p:txBody>
      </p:sp>
      <p:sp>
        <p:nvSpPr>
          <p:cNvPr id="13" name="TextBox 12">
            <a:extLst>
              <a:ext uri="{FF2B5EF4-FFF2-40B4-BE49-F238E27FC236}">
                <a16:creationId xmlns:a16="http://schemas.microsoft.com/office/drawing/2014/main" id="{828A798C-FCEC-41E9-A6AF-C51B9E39E1CB}"/>
              </a:ext>
            </a:extLst>
          </p:cNvPr>
          <p:cNvSpPr txBox="1"/>
          <p:nvPr/>
        </p:nvSpPr>
        <p:spPr>
          <a:xfrm>
            <a:off x="7101902" y="1670644"/>
            <a:ext cx="2057400" cy="2662267"/>
          </a:xfrm>
          <a:prstGeom prst="rect">
            <a:avLst/>
          </a:prstGeom>
          <a:noFill/>
        </p:spPr>
        <p:txBody>
          <a:bodyPr wrap="square" lIns="0" tIns="0" rIns="0" bIns="0" rtlCol="0">
            <a:spAutoFit/>
          </a:bodyPr>
          <a:lstStyle/>
          <a:p>
            <a:r>
              <a:rPr lang="en-GB" sz="17300" dirty="0"/>
              <a:t>“</a:t>
            </a:r>
            <a:endParaRPr lang="en-GB" sz="14400" dirty="0"/>
          </a:p>
        </p:txBody>
      </p:sp>
      <p:sp>
        <p:nvSpPr>
          <p:cNvPr id="3" name="Slide Number Placeholder 2">
            <a:extLst>
              <a:ext uri="{FF2B5EF4-FFF2-40B4-BE49-F238E27FC236}">
                <a16:creationId xmlns:a16="http://schemas.microsoft.com/office/drawing/2014/main" id="{3C00DC55-7E9A-4B8F-914E-93774260AC4A}"/>
              </a:ext>
            </a:extLst>
          </p:cNvPr>
          <p:cNvSpPr>
            <a:spLocks noGrp="1"/>
          </p:cNvSpPr>
          <p:nvPr>
            <p:ph type="sldNum" sz="quarter" idx="10"/>
          </p:nvPr>
        </p:nvSpPr>
        <p:spPr/>
        <p:txBody>
          <a:bodyPr/>
          <a:lstStyle/>
          <a:p>
            <a:fld id="{4034BEE3-566C-4068-A777-C3A4762E861B}" type="slidenum">
              <a:rPr lang="en-GB" smtClean="0"/>
              <a:pPr/>
              <a:t>6</a:t>
            </a:fld>
            <a:endParaRPr lang="en-GB"/>
          </a:p>
        </p:txBody>
      </p:sp>
    </p:spTree>
    <p:extLst>
      <p:ext uri="{BB962C8B-B14F-4D97-AF65-F5344CB8AC3E}">
        <p14:creationId xmlns:p14="http://schemas.microsoft.com/office/powerpoint/2010/main" val="319057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1F5B7A-0D2D-45C5-AE60-3F347AB17272}"/>
              </a:ext>
            </a:extLst>
          </p:cNvPr>
          <p:cNvSpPr>
            <a:spLocks noGrp="1"/>
          </p:cNvSpPr>
          <p:nvPr>
            <p:ph type="title"/>
          </p:nvPr>
        </p:nvSpPr>
        <p:spPr>
          <a:xfrm>
            <a:off x="360000" y="430718"/>
            <a:ext cx="10496550" cy="394870"/>
          </a:xfrm>
        </p:spPr>
        <p:txBody>
          <a:bodyPr/>
          <a:lstStyle/>
          <a:p>
            <a:r>
              <a:rPr lang="en-GB" dirty="0"/>
              <a:t>Participants were asked to share images of their local areas</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7</a:t>
            </a:fld>
            <a:endParaRPr lang="en-GB" sz="1000">
              <a:solidFill>
                <a:schemeClr val="bg1"/>
              </a:solidFill>
              <a:latin typeface="Arial"/>
            </a:endParaRPr>
          </a:p>
        </p:txBody>
      </p:sp>
      <p:sp>
        <p:nvSpPr>
          <p:cNvPr id="5" name="Text Placeholder 4">
            <a:extLst>
              <a:ext uri="{FF2B5EF4-FFF2-40B4-BE49-F238E27FC236}">
                <a16:creationId xmlns:a16="http://schemas.microsoft.com/office/drawing/2014/main" id="{9F7EA6C2-1F02-47E4-A10C-389269E55395}"/>
              </a:ext>
            </a:extLst>
          </p:cNvPr>
          <p:cNvSpPr>
            <a:spLocks noGrp="1"/>
          </p:cNvSpPr>
          <p:nvPr>
            <p:ph type="body" sz="quarter" idx="13"/>
          </p:nvPr>
        </p:nvSpPr>
        <p:spPr>
          <a:xfrm>
            <a:off x="360363" y="910801"/>
            <a:ext cx="10496550" cy="394870"/>
          </a:xfrm>
        </p:spPr>
        <p:txBody>
          <a:bodyPr/>
          <a:lstStyle/>
          <a:p>
            <a:r>
              <a:rPr lang="en-GB" sz="1800" i="1" dirty="0"/>
              <a:t>Themes include community engagement, the enjoyment of communal green spaces for those that have access, and concerns about increased crowding </a:t>
            </a:r>
          </a:p>
        </p:txBody>
      </p:sp>
      <p:pic>
        <p:nvPicPr>
          <p:cNvPr id="17" name="Graphic 16">
            <a:extLst>
              <a:ext uri="{FF2B5EF4-FFF2-40B4-BE49-F238E27FC236}">
                <a16:creationId xmlns:a16="http://schemas.microsoft.com/office/drawing/2014/main" id="{88C296D5-D9C4-4EDA-8000-FF02D99D1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7783" y="211525"/>
            <a:ext cx="838220" cy="838220"/>
          </a:xfrm>
          <a:prstGeom prst="rect">
            <a:avLst/>
          </a:prstGeom>
        </p:spPr>
      </p:pic>
      <p:grpSp>
        <p:nvGrpSpPr>
          <p:cNvPr id="35" name="Group 34">
            <a:extLst>
              <a:ext uri="{FF2B5EF4-FFF2-40B4-BE49-F238E27FC236}">
                <a16:creationId xmlns:a16="http://schemas.microsoft.com/office/drawing/2014/main" id="{460138BF-16B4-4E60-9145-86ACEB203563}"/>
              </a:ext>
            </a:extLst>
          </p:cNvPr>
          <p:cNvGrpSpPr/>
          <p:nvPr/>
        </p:nvGrpSpPr>
        <p:grpSpPr>
          <a:xfrm>
            <a:off x="133350" y="1683081"/>
            <a:ext cx="2608933" cy="4225750"/>
            <a:chOff x="133350" y="1683081"/>
            <a:chExt cx="2608933" cy="4225750"/>
          </a:xfrm>
        </p:grpSpPr>
        <p:pic>
          <p:nvPicPr>
            <p:cNvPr id="14" name="Picture 13">
              <a:extLst>
                <a:ext uri="{FF2B5EF4-FFF2-40B4-BE49-F238E27FC236}">
                  <a16:creationId xmlns:a16="http://schemas.microsoft.com/office/drawing/2014/main" id="{1F9C153E-D5D8-484B-8A32-575C11022533}"/>
                </a:ext>
              </a:extLst>
            </p:cNvPr>
            <p:cNvPicPr>
              <a:picLocks noChangeAspect="1"/>
            </p:cNvPicPr>
            <p:nvPr/>
          </p:nvPicPr>
          <p:blipFill>
            <a:blip r:embed="rId5"/>
            <a:stretch>
              <a:fillRect/>
            </a:stretch>
          </p:blipFill>
          <p:spPr>
            <a:xfrm>
              <a:off x="327583" y="1683081"/>
              <a:ext cx="2238483" cy="2984644"/>
            </a:xfrm>
            <a:prstGeom prst="rect">
              <a:avLst/>
            </a:prstGeom>
            <a:ln>
              <a:solidFill>
                <a:schemeClr val="tx1"/>
              </a:solidFill>
            </a:ln>
          </p:spPr>
        </p:pic>
        <p:sp>
          <p:nvSpPr>
            <p:cNvPr id="19" name="Rectangle 18">
              <a:extLst>
                <a:ext uri="{FF2B5EF4-FFF2-40B4-BE49-F238E27FC236}">
                  <a16:creationId xmlns:a16="http://schemas.microsoft.com/office/drawing/2014/main" id="{46927C59-A1F4-472D-A295-B6F119D369DA}"/>
                </a:ext>
              </a:extLst>
            </p:cNvPr>
            <p:cNvSpPr/>
            <p:nvPr/>
          </p:nvSpPr>
          <p:spPr>
            <a:xfrm>
              <a:off x="133350" y="4708502"/>
              <a:ext cx="2608933" cy="1200329"/>
            </a:xfrm>
            <a:prstGeom prst="rect">
              <a:avLst/>
            </a:prstGeom>
          </p:spPr>
          <p:txBody>
            <a:bodyPr wrap="square">
              <a:spAutoFit/>
            </a:bodyPr>
            <a:lstStyle/>
            <a:p>
              <a:r>
                <a:rPr lang="en-GB" i="1" dirty="0">
                  <a:solidFill>
                    <a:srgbClr val="666666"/>
                  </a:solidFill>
                  <a:latin typeface="-apple-system"/>
                </a:rPr>
                <a:t>“Children have been involved in making ornaments of appreciation for the NHS.”</a:t>
              </a:r>
              <a:endParaRPr lang="en-GB" i="1" dirty="0"/>
            </a:p>
          </p:txBody>
        </p:sp>
      </p:grpSp>
      <p:grpSp>
        <p:nvGrpSpPr>
          <p:cNvPr id="32" name="Group 31">
            <a:extLst>
              <a:ext uri="{FF2B5EF4-FFF2-40B4-BE49-F238E27FC236}">
                <a16:creationId xmlns:a16="http://schemas.microsoft.com/office/drawing/2014/main" id="{D9C00DD5-E65A-458B-84B5-ACF078E9A2C3}"/>
              </a:ext>
            </a:extLst>
          </p:cNvPr>
          <p:cNvGrpSpPr/>
          <p:nvPr/>
        </p:nvGrpSpPr>
        <p:grpSpPr>
          <a:xfrm>
            <a:off x="8485631" y="2183968"/>
            <a:ext cx="3338283" cy="3684086"/>
            <a:chOff x="7865700" y="2183968"/>
            <a:chExt cx="3338283" cy="3684086"/>
          </a:xfrm>
        </p:grpSpPr>
        <p:pic>
          <p:nvPicPr>
            <p:cNvPr id="12" name="Picture 11">
              <a:extLst>
                <a:ext uri="{FF2B5EF4-FFF2-40B4-BE49-F238E27FC236}">
                  <a16:creationId xmlns:a16="http://schemas.microsoft.com/office/drawing/2014/main" id="{4B283EC0-F06B-49D3-A1AC-37E4538744B9}"/>
                </a:ext>
              </a:extLst>
            </p:cNvPr>
            <p:cNvPicPr>
              <a:picLocks noChangeAspect="1"/>
            </p:cNvPicPr>
            <p:nvPr/>
          </p:nvPicPr>
          <p:blipFill>
            <a:blip r:embed="rId6"/>
            <a:stretch>
              <a:fillRect/>
            </a:stretch>
          </p:blipFill>
          <p:spPr>
            <a:xfrm>
              <a:off x="7916955" y="2183968"/>
              <a:ext cx="3287028" cy="2468558"/>
            </a:xfrm>
            <a:prstGeom prst="rect">
              <a:avLst/>
            </a:prstGeom>
            <a:ln>
              <a:solidFill>
                <a:schemeClr val="tx1"/>
              </a:solidFill>
            </a:ln>
          </p:spPr>
        </p:pic>
        <p:sp>
          <p:nvSpPr>
            <p:cNvPr id="20" name="Rectangle 19">
              <a:extLst>
                <a:ext uri="{FF2B5EF4-FFF2-40B4-BE49-F238E27FC236}">
                  <a16:creationId xmlns:a16="http://schemas.microsoft.com/office/drawing/2014/main" id="{78CAB119-89EF-4285-8EDA-B7BAB9D53A49}"/>
                </a:ext>
              </a:extLst>
            </p:cNvPr>
            <p:cNvSpPr/>
            <p:nvPr/>
          </p:nvSpPr>
          <p:spPr>
            <a:xfrm>
              <a:off x="7865700" y="4667725"/>
              <a:ext cx="3319233" cy="1200329"/>
            </a:xfrm>
            <a:prstGeom prst="rect">
              <a:avLst/>
            </a:prstGeom>
          </p:spPr>
          <p:txBody>
            <a:bodyPr wrap="square">
              <a:spAutoFit/>
            </a:bodyPr>
            <a:lstStyle/>
            <a:p>
              <a:r>
                <a:rPr lang="en-GB" i="1" dirty="0">
                  <a:solidFill>
                    <a:srgbClr val="666666"/>
                  </a:solidFill>
                  <a:latin typeface="-apple-system"/>
                </a:rPr>
                <a:t>This was my local beach at 10am today...........! I am shielding at home, however my husband took these this morning.</a:t>
              </a:r>
              <a:endParaRPr lang="en-GB" i="1" dirty="0"/>
            </a:p>
          </p:txBody>
        </p:sp>
      </p:grpSp>
      <p:grpSp>
        <p:nvGrpSpPr>
          <p:cNvPr id="34" name="Group 33">
            <a:extLst>
              <a:ext uri="{FF2B5EF4-FFF2-40B4-BE49-F238E27FC236}">
                <a16:creationId xmlns:a16="http://schemas.microsoft.com/office/drawing/2014/main" id="{D3E78155-2179-4FDC-99EA-B4F91F6A4452}"/>
              </a:ext>
            </a:extLst>
          </p:cNvPr>
          <p:cNvGrpSpPr/>
          <p:nvPr/>
        </p:nvGrpSpPr>
        <p:grpSpPr>
          <a:xfrm>
            <a:off x="3049494" y="1683082"/>
            <a:ext cx="2363233" cy="4261279"/>
            <a:chOff x="3048000" y="1683082"/>
            <a:chExt cx="2363233" cy="4261279"/>
          </a:xfrm>
        </p:grpSpPr>
        <p:pic>
          <p:nvPicPr>
            <p:cNvPr id="24" name="Picture 23">
              <a:extLst>
                <a:ext uri="{FF2B5EF4-FFF2-40B4-BE49-F238E27FC236}">
                  <a16:creationId xmlns:a16="http://schemas.microsoft.com/office/drawing/2014/main" id="{83037BD2-0AC7-45E7-87DB-C1EADC21B04E}"/>
                </a:ext>
              </a:extLst>
            </p:cNvPr>
            <p:cNvPicPr>
              <a:picLocks noChangeAspect="1"/>
            </p:cNvPicPr>
            <p:nvPr/>
          </p:nvPicPr>
          <p:blipFill>
            <a:blip r:embed="rId7"/>
            <a:stretch>
              <a:fillRect/>
            </a:stretch>
          </p:blipFill>
          <p:spPr>
            <a:xfrm>
              <a:off x="3111584" y="1683082"/>
              <a:ext cx="2238483" cy="2984644"/>
            </a:xfrm>
            <a:prstGeom prst="rect">
              <a:avLst/>
            </a:prstGeom>
            <a:ln>
              <a:solidFill>
                <a:schemeClr val="tx1"/>
              </a:solidFill>
            </a:ln>
          </p:spPr>
        </p:pic>
        <p:sp>
          <p:nvSpPr>
            <p:cNvPr id="25" name="Rectangle 24">
              <a:extLst>
                <a:ext uri="{FF2B5EF4-FFF2-40B4-BE49-F238E27FC236}">
                  <a16:creationId xmlns:a16="http://schemas.microsoft.com/office/drawing/2014/main" id="{184444B4-000F-4026-A443-5FD2D9E91A4F}"/>
                </a:ext>
              </a:extLst>
            </p:cNvPr>
            <p:cNvSpPr/>
            <p:nvPr/>
          </p:nvSpPr>
          <p:spPr>
            <a:xfrm>
              <a:off x="3048000" y="4744032"/>
              <a:ext cx="2363233" cy="1200329"/>
            </a:xfrm>
            <a:prstGeom prst="rect">
              <a:avLst/>
            </a:prstGeom>
          </p:spPr>
          <p:txBody>
            <a:bodyPr wrap="square">
              <a:spAutoFit/>
            </a:bodyPr>
            <a:lstStyle/>
            <a:p>
              <a:r>
                <a:rPr lang="en-GB" i="1" dirty="0">
                  <a:solidFill>
                    <a:srgbClr val="666666"/>
                  </a:solidFill>
                  <a:latin typeface="-apple-system"/>
                </a:rPr>
                <a:t>We have found so many new places to walk to, cycle to and visit in lockdown</a:t>
              </a:r>
              <a:endParaRPr lang="en-GB" i="1" dirty="0"/>
            </a:p>
          </p:txBody>
        </p:sp>
      </p:grpSp>
      <p:grpSp>
        <p:nvGrpSpPr>
          <p:cNvPr id="33" name="Group 32">
            <a:extLst>
              <a:ext uri="{FF2B5EF4-FFF2-40B4-BE49-F238E27FC236}">
                <a16:creationId xmlns:a16="http://schemas.microsoft.com/office/drawing/2014/main" id="{DF6BD32A-911D-41C6-8ECF-AAC9B96808A6}"/>
              </a:ext>
            </a:extLst>
          </p:cNvPr>
          <p:cNvGrpSpPr/>
          <p:nvPr/>
        </p:nvGrpSpPr>
        <p:grpSpPr>
          <a:xfrm>
            <a:off x="5719938" y="1683081"/>
            <a:ext cx="2458483" cy="4247272"/>
            <a:chOff x="5407217" y="1683081"/>
            <a:chExt cx="2458483" cy="4247272"/>
          </a:xfrm>
        </p:grpSpPr>
        <p:pic>
          <p:nvPicPr>
            <p:cNvPr id="30" name="Picture 29">
              <a:extLst>
                <a:ext uri="{FF2B5EF4-FFF2-40B4-BE49-F238E27FC236}">
                  <a16:creationId xmlns:a16="http://schemas.microsoft.com/office/drawing/2014/main" id="{790E3D69-4209-42CC-977A-931A231AB5C7}"/>
                </a:ext>
              </a:extLst>
            </p:cNvPr>
            <p:cNvPicPr>
              <a:picLocks noChangeAspect="1"/>
            </p:cNvPicPr>
            <p:nvPr/>
          </p:nvPicPr>
          <p:blipFill>
            <a:blip r:embed="rId8"/>
            <a:stretch>
              <a:fillRect/>
            </a:stretch>
          </p:blipFill>
          <p:spPr>
            <a:xfrm>
              <a:off x="5523300" y="1683081"/>
              <a:ext cx="2238483" cy="2984644"/>
            </a:xfrm>
            <a:prstGeom prst="rect">
              <a:avLst/>
            </a:prstGeom>
            <a:ln>
              <a:solidFill>
                <a:schemeClr val="tx1"/>
              </a:solidFill>
            </a:ln>
          </p:spPr>
        </p:pic>
        <p:sp>
          <p:nvSpPr>
            <p:cNvPr id="31" name="Rectangle 30">
              <a:extLst>
                <a:ext uri="{FF2B5EF4-FFF2-40B4-BE49-F238E27FC236}">
                  <a16:creationId xmlns:a16="http://schemas.microsoft.com/office/drawing/2014/main" id="{27E43E91-7A5A-45C3-B32E-935CE2585901}"/>
                </a:ext>
              </a:extLst>
            </p:cNvPr>
            <p:cNvSpPr/>
            <p:nvPr/>
          </p:nvSpPr>
          <p:spPr>
            <a:xfrm>
              <a:off x="5407217" y="4730024"/>
              <a:ext cx="2458483" cy="1200329"/>
            </a:xfrm>
            <a:prstGeom prst="rect">
              <a:avLst/>
            </a:prstGeom>
          </p:spPr>
          <p:txBody>
            <a:bodyPr wrap="square">
              <a:spAutoFit/>
            </a:bodyPr>
            <a:lstStyle/>
            <a:p>
              <a:r>
                <a:rPr lang="en-GB" i="1" dirty="0">
                  <a:solidFill>
                    <a:srgbClr val="666666"/>
                  </a:solidFill>
                  <a:latin typeface="-apple-system"/>
                </a:rPr>
                <a:t>Staying home, local walks around the block. Apart from that it’s Asda and home again</a:t>
              </a:r>
              <a:endParaRPr lang="en-GB" i="1" dirty="0"/>
            </a:p>
          </p:txBody>
        </p:sp>
      </p:grpSp>
      <p:sp>
        <p:nvSpPr>
          <p:cNvPr id="6" name="Slide Number Placeholder 5">
            <a:extLst>
              <a:ext uri="{FF2B5EF4-FFF2-40B4-BE49-F238E27FC236}">
                <a16:creationId xmlns:a16="http://schemas.microsoft.com/office/drawing/2014/main" id="{16F685A3-68F9-42DD-B3ED-92BD000730E7}"/>
              </a:ext>
            </a:extLst>
          </p:cNvPr>
          <p:cNvSpPr>
            <a:spLocks noGrp="1"/>
          </p:cNvSpPr>
          <p:nvPr>
            <p:ph type="sldNum" sz="quarter" idx="10"/>
          </p:nvPr>
        </p:nvSpPr>
        <p:spPr/>
        <p:txBody>
          <a:bodyPr/>
          <a:lstStyle/>
          <a:p>
            <a:fld id="{4034BEE3-566C-4068-A777-C3A4762E861B}" type="slidenum">
              <a:rPr lang="en-GB" smtClean="0"/>
              <a:pPr/>
              <a:t>7</a:t>
            </a:fld>
            <a:endParaRPr lang="en-GB"/>
          </a:p>
        </p:txBody>
      </p:sp>
    </p:spTree>
    <p:extLst>
      <p:ext uri="{BB962C8B-B14F-4D97-AF65-F5344CB8AC3E}">
        <p14:creationId xmlns:p14="http://schemas.microsoft.com/office/powerpoint/2010/main" val="49663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lear liquid pouring on person's hands">
            <a:extLst>
              <a:ext uri="{FF2B5EF4-FFF2-40B4-BE49-F238E27FC236}">
                <a16:creationId xmlns:a16="http://schemas.microsoft.com/office/drawing/2014/main" id="{12532835-1CEC-4B11-9035-A5EF813B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E242138-D902-4981-A308-61D0BC397DE9}"/>
              </a:ext>
            </a:extLst>
          </p:cNvPr>
          <p:cNvSpPr/>
          <p:nvPr>
            <p:custDataLst>
              <p:tags r:id="rId1"/>
            </p:custDataLst>
          </p:nvPr>
        </p:nvSpPr>
        <p:spPr>
          <a:xfrm flipH="1">
            <a:off x="9906000" y="0"/>
            <a:ext cx="2286000" cy="6858000"/>
          </a:xfrm>
          <a:prstGeom prst="rect">
            <a:avLst/>
          </a:prstGeom>
          <a:gradFill flip="none" rotWithShape="1">
            <a:gsLst>
              <a:gs pos="0">
                <a:srgbClr val="000000">
                  <a:alpha val="30000"/>
                </a:srgbClr>
              </a:gs>
              <a:gs pos="100000">
                <a:srgbClr val="000000">
                  <a:alpha val="0"/>
                </a:srgbClr>
              </a:gs>
            </a:gsLst>
            <a:lin ang="0" scaled="1"/>
            <a:tileRect/>
          </a:gradFill>
        </p:spPr>
        <p:txBody>
          <a:bodyPr rtlCol="0" anchor="ctr"/>
          <a:lstStyle/>
          <a:p>
            <a:pPr algn="ctr"/>
            <a:endParaRPr lang="en-GB"/>
          </a:p>
        </p:txBody>
      </p:sp>
      <p:sp>
        <p:nvSpPr>
          <p:cNvPr id="10" name="Text Placeholder 9">
            <a:extLst>
              <a:ext uri="{FF2B5EF4-FFF2-40B4-BE49-F238E27FC236}">
                <a16:creationId xmlns:a16="http://schemas.microsoft.com/office/drawing/2014/main" id="{37EC80B9-A343-47A2-8509-364F0501DAAE}"/>
              </a:ext>
            </a:extLst>
          </p:cNvPr>
          <p:cNvSpPr>
            <a:spLocks noGrp="1"/>
          </p:cNvSpPr>
          <p:nvPr>
            <p:ph type="body" sz="quarter" idx="14"/>
          </p:nvPr>
        </p:nvSpPr>
        <p:spPr/>
        <p:txBody>
          <a:bodyPr/>
          <a:lstStyle/>
          <a:p>
            <a:r>
              <a:rPr lang="en-GB" sz="1800"/>
              <a:t>New activities launch every Friday and run for a week</a:t>
            </a:r>
          </a:p>
        </p:txBody>
      </p:sp>
      <p:sp>
        <p:nvSpPr>
          <p:cNvPr id="6" name="Title 5">
            <a:extLst>
              <a:ext uri="{FF2B5EF4-FFF2-40B4-BE49-F238E27FC236}">
                <a16:creationId xmlns:a16="http://schemas.microsoft.com/office/drawing/2014/main" id="{B3718722-4237-4671-B3F1-4101FC90F2C9}"/>
              </a:ext>
            </a:extLst>
          </p:cNvPr>
          <p:cNvSpPr>
            <a:spLocks noGrp="1"/>
          </p:cNvSpPr>
          <p:nvPr>
            <p:ph type="title"/>
          </p:nvPr>
        </p:nvSpPr>
        <p:spPr>
          <a:xfrm>
            <a:off x="359999" y="430718"/>
            <a:ext cx="11466875" cy="403200"/>
          </a:xfrm>
        </p:spPr>
        <p:txBody>
          <a:bodyPr/>
          <a:lstStyle/>
          <a:p>
            <a:r>
              <a:rPr lang="en-GB"/>
              <a:t>Upcoming topics</a:t>
            </a:r>
            <a:br>
              <a:rPr lang="en-GB"/>
            </a:br>
            <a:endParaRPr lang="en-GB"/>
          </a:p>
        </p:txBody>
      </p:sp>
      <p:sp>
        <p:nvSpPr>
          <p:cNvPr id="7" name="Content Placeholder 6">
            <a:extLst>
              <a:ext uri="{FF2B5EF4-FFF2-40B4-BE49-F238E27FC236}">
                <a16:creationId xmlns:a16="http://schemas.microsoft.com/office/drawing/2014/main" id="{67810EF5-78B6-4551-8F34-D8F49CD22627}"/>
              </a:ext>
            </a:extLst>
          </p:cNvPr>
          <p:cNvSpPr>
            <a:spLocks noGrp="1"/>
          </p:cNvSpPr>
          <p:nvPr>
            <p:ph sz="quarter" idx="12"/>
          </p:nvPr>
        </p:nvSpPr>
        <p:spPr>
          <a:xfrm>
            <a:off x="360362" y="1710000"/>
            <a:ext cx="7076758" cy="3999600"/>
          </a:xfrm>
        </p:spPr>
        <p:txBody>
          <a:bodyPr/>
          <a:lstStyle/>
          <a:p>
            <a:pPr marL="0" lvl="1" indent="0">
              <a:spcAft>
                <a:spcPts val="600"/>
              </a:spcAft>
              <a:buSzPct val="100000"/>
              <a:buNone/>
            </a:pPr>
            <a:r>
              <a:rPr lang="en-GB" b="1" dirty="0"/>
              <a:t>Bulletin 7: </a:t>
            </a:r>
            <a:r>
              <a:rPr lang="en-GB" dirty="0"/>
              <a:t>The return to education and life with social distancing</a:t>
            </a:r>
          </a:p>
          <a:p>
            <a:pPr marL="0" lvl="1" indent="0">
              <a:spcAft>
                <a:spcPts val="600"/>
              </a:spcAft>
              <a:buSzPct val="100000"/>
              <a:buNone/>
            </a:pPr>
            <a:r>
              <a:rPr lang="en-GB" b="1" dirty="0"/>
              <a:t>Bulletin 8: </a:t>
            </a:r>
            <a:r>
              <a:rPr lang="en-GB" dirty="0"/>
              <a:t>Attitudes and expectations for flexible working post-pandemic</a:t>
            </a:r>
          </a:p>
          <a:p>
            <a:pPr marL="177800" lvl="2" indent="0">
              <a:spcAft>
                <a:spcPts val="600"/>
              </a:spcAft>
              <a:buSzPct val="100000"/>
              <a:buNone/>
            </a:pPr>
            <a:endParaRPr lang="en-GB" dirty="0"/>
          </a:p>
          <a:p>
            <a:pPr marL="0" lvl="1" indent="-1225">
              <a:spcAft>
                <a:spcPts val="600"/>
              </a:spcAft>
              <a:buSzPct val="100000"/>
              <a:buNone/>
            </a:pPr>
            <a:r>
              <a:rPr lang="en-GB" dirty="0"/>
              <a:t>Planned coverage for future weeks includes…</a:t>
            </a:r>
          </a:p>
          <a:p>
            <a:pPr marL="463550" lvl="2" indent="-285750">
              <a:spcAft>
                <a:spcPts val="600"/>
              </a:spcAft>
              <a:buSzPct val="100000"/>
            </a:pPr>
            <a:r>
              <a:rPr lang="en-GB" i="1" dirty="0"/>
              <a:t>Health inequalities and the impact on experiences of the pandemic</a:t>
            </a:r>
          </a:p>
          <a:p>
            <a:pPr marL="463550" lvl="2" indent="-285750">
              <a:spcAft>
                <a:spcPts val="600"/>
              </a:spcAft>
              <a:buSzPct val="100000"/>
            </a:pPr>
            <a:endParaRPr lang="en-GB" i="1" dirty="0"/>
          </a:p>
          <a:p>
            <a:pPr marL="0" lvl="1" indent="-1225">
              <a:spcAft>
                <a:spcPts val="600"/>
              </a:spcAft>
              <a:buSzPct val="100000"/>
              <a:buNone/>
            </a:pPr>
            <a:r>
              <a:rPr lang="en-GB" dirty="0"/>
              <a:t>Please </a:t>
            </a:r>
            <a:r>
              <a:rPr lang="en-GB" dirty="0">
                <a:hlinkClick r:id="rId5"/>
              </a:rPr>
              <a:t>get in touch </a:t>
            </a:r>
            <a:r>
              <a:rPr lang="en-GB" dirty="0"/>
              <a:t>to discuss any topics or issues that you would like to see explored with the community in future weeks</a:t>
            </a:r>
          </a:p>
          <a:p>
            <a:pPr marL="0" lvl="1" indent="-1225">
              <a:spcAft>
                <a:spcPts val="600"/>
              </a:spcAft>
              <a:buSzPct val="100000"/>
              <a:buNone/>
            </a:pPr>
            <a:endParaRPr lang="en-GB" i="1" dirty="0"/>
          </a:p>
          <a:p>
            <a:endParaRPr lang="en-GB"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8</a:t>
            </a:fld>
            <a:endParaRPr lang="en-GB" sz="1000">
              <a:solidFill>
                <a:schemeClr val="bg1"/>
              </a:solidFill>
              <a:latin typeface="Arial"/>
            </a:endParaRPr>
          </a:p>
        </p:txBody>
      </p:sp>
      <p:cxnSp>
        <p:nvCxnSpPr>
          <p:cNvPr id="16" name="Straight Connector 15">
            <a:extLst>
              <a:ext uri="{FF2B5EF4-FFF2-40B4-BE49-F238E27FC236}">
                <a16:creationId xmlns:a16="http://schemas.microsoft.com/office/drawing/2014/main" id="{53DDD659-EDC3-4C10-A710-011DEC280EA5}"/>
              </a:ext>
            </a:extLst>
          </p:cNvPr>
          <p:cNvCxnSpPr>
            <a:cxnSpLocks/>
          </p:cNvCxnSpPr>
          <p:nvPr/>
        </p:nvCxnSpPr>
        <p:spPr>
          <a:xfrm flipH="1">
            <a:off x="7620000" y="6115710"/>
            <a:ext cx="4065722"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2445A1F-17C6-4DC5-8945-B138BA190971}"/>
              </a:ext>
            </a:extLst>
          </p:cNvPr>
          <p:cNvSpPr>
            <a:spLocks noGrp="1"/>
          </p:cNvSpPr>
          <p:nvPr>
            <p:ph type="sldNum" sz="quarter" idx="10"/>
          </p:nvPr>
        </p:nvSpPr>
        <p:spPr/>
        <p:txBody>
          <a:bodyPr/>
          <a:lstStyle/>
          <a:p>
            <a:fld id="{4034BEE3-566C-4068-A777-C3A4762E861B}" type="slidenum">
              <a:rPr lang="en-GB" smtClean="0"/>
              <a:pPr/>
              <a:t>8</a:t>
            </a:fld>
            <a:endParaRPr lang="en-GB"/>
          </a:p>
        </p:txBody>
      </p:sp>
    </p:spTree>
    <p:extLst>
      <p:ext uri="{BB962C8B-B14F-4D97-AF65-F5344CB8AC3E}">
        <p14:creationId xmlns:p14="http://schemas.microsoft.com/office/powerpoint/2010/main" val="1489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5858-FA9A-4B7A-8CA8-56286573B707}"/>
              </a:ext>
            </a:extLst>
          </p:cNvPr>
          <p:cNvSpPr>
            <a:spLocks noGrp="1"/>
          </p:cNvSpPr>
          <p:nvPr>
            <p:ph type="title"/>
          </p:nvPr>
        </p:nvSpPr>
        <p:spPr/>
        <p:txBody>
          <a:bodyPr/>
          <a:lstStyle/>
          <a:p>
            <a:r>
              <a:rPr lang="en-US"/>
              <a:t>Inside Lives </a:t>
            </a:r>
            <a:r>
              <a:rPr lang="en-GB"/>
              <a:t>offers rapid access to a rich qualitative understanding of public experiences, feelings and beliefs during the Covid-19 crisis</a:t>
            </a:r>
            <a:br>
              <a:rPr lang="en-GB"/>
            </a:br>
            <a:endParaRPr lang="en-GB"/>
          </a:p>
        </p:txBody>
      </p:sp>
      <p:sp>
        <p:nvSpPr>
          <p:cNvPr id="3" name="Content Placeholder 2">
            <a:extLst>
              <a:ext uri="{FF2B5EF4-FFF2-40B4-BE49-F238E27FC236}">
                <a16:creationId xmlns:a16="http://schemas.microsoft.com/office/drawing/2014/main" id="{FD17807C-4990-4E6E-B12B-62990042F059}"/>
              </a:ext>
            </a:extLst>
          </p:cNvPr>
          <p:cNvSpPr>
            <a:spLocks noGrp="1"/>
          </p:cNvSpPr>
          <p:nvPr>
            <p:ph sz="quarter" idx="12"/>
          </p:nvPr>
        </p:nvSpPr>
        <p:spPr/>
        <p:txBody>
          <a:bodyPr/>
          <a:lstStyle/>
          <a:p>
            <a:r>
              <a:rPr lang="en-US" sz="1400" b="1">
                <a:solidFill>
                  <a:schemeClr val="tx2"/>
                </a:solidFill>
              </a:rPr>
              <a:t>Measures taken to prevent the spread of Covid-19 present new challenges for policy makers needing to respond rapidly to changing conditions.</a:t>
            </a:r>
          </a:p>
          <a:p>
            <a:r>
              <a:rPr lang="en-US" sz="1400"/>
              <a:t>Inside Lives offers a bridge between policy-makers and those they represent at a time when face-to-face research routes have become impossible.</a:t>
            </a:r>
          </a:p>
          <a:p>
            <a:endParaRPr lang="en-GB"/>
          </a:p>
          <a:p>
            <a:r>
              <a:rPr lang="en-US" b="1">
                <a:solidFill>
                  <a:srgbClr val="DABB00"/>
                </a:solidFill>
              </a:rPr>
              <a:t> </a:t>
            </a:r>
            <a:endParaRPr lang="en-GB">
              <a:solidFill>
                <a:srgbClr val="DABB00"/>
              </a:solidFill>
            </a:endParaRPr>
          </a:p>
          <a:p>
            <a:endParaRPr lang="en-GB"/>
          </a:p>
        </p:txBody>
      </p:sp>
      <p:sp>
        <p:nvSpPr>
          <p:cNvPr id="4" name="Content Placeholder 3">
            <a:extLst>
              <a:ext uri="{FF2B5EF4-FFF2-40B4-BE49-F238E27FC236}">
                <a16:creationId xmlns:a16="http://schemas.microsoft.com/office/drawing/2014/main" id="{84D6F110-99C8-467E-8720-54E4702487FD}"/>
              </a:ext>
            </a:extLst>
          </p:cNvPr>
          <p:cNvSpPr>
            <a:spLocks noGrp="1"/>
          </p:cNvSpPr>
          <p:nvPr>
            <p:ph sz="quarter" idx="13"/>
          </p:nvPr>
        </p:nvSpPr>
        <p:spPr/>
        <p:txBody>
          <a:bodyPr/>
          <a:lstStyle/>
          <a:p>
            <a:r>
              <a:rPr lang="en-GB" sz="1400" b="1">
                <a:solidFill>
                  <a:schemeClr val="tx2"/>
                </a:solidFill>
              </a:rPr>
              <a:t>Inside Lives is an ongoing online community of 50 individuals to provide longitudinal qualitative insight into responses to the pandemic.</a:t>
            </a:r>
          </a:p>
          <a:p>
            <a:r>
              <a:rPr lang="en-GB" sz="1400"/>
              <a:t>Coverage includes a diverse range of life stages and relevant circumstances – including  those who have lost work, key workers in health &amp; education and those living alone – as well as 10 SME owners drawn from a variety of sectors.</a:t>
            </a:r>
          </a:p>
          <a:p>
            <a:endParaRPr lang="en-GB" sz="1400" b="1">
              <a:solidFill>
                <a:srgbClr val="DABB00"/>
              </a:solidFill>
            </a:endParaRPr>
          </a:p>
          <a:p>
            <a:endParaRPr lang="en-GB" sz="1400"/>
          </a:p>
        </p:txBody>
      </p:sp>
      <p:sp>
        <p:nvSpPr>
          <p:cNvPr id="5" name="Content Placeholder 4">
            <a:extLst>
              <a:ext uri="{FF2B5EF4-FFF2-40B4-BE49-F238E27FC236}">
                <a16:creationId xmlns:a16="http://schemas.microsoft.com/office/drawing/2014/main" id="{DAEB392C-177B-4E61-B598-8727E6E5A4FA}"/>
              </a:ext>
            </a:extLst>
          </p:cNvPr>
          <p:cNvSpPr>
            <a:spLocks noGrp="1"/>
          </p:cNvSpPr>
          <p:nvPr>
            <p:ph sz="quarter" idx="14"/>
          </p:nvPr>
        </p:nvSpPr>
        <p:spPr/>
        <p:txBody>
          <a:bodyPr/>
          <a:lstStyle/>
          <a:p>
            <a:r>
              <a:rPr lang="en-GB" sz="1400" b="1">
                <a:solidFill>
                  <a:schemeClr val="tx2"/>
                </a:solidFill>
              </a:rPr>
              <a:t>It offers fast-turnaround access to experiences, behaviours, feelings and beliefs of people living with, and looking beyond, Covid-19.</a:t>
            </a:r>
          </a:p>
          <a:p>
            <a:br>
              <a:rPr lang="en-GB" sz="1400" b="1">
                <a:solidFill>
                  <a:schemeClr val="tx2"/>
                </a:solidFill>
              </a:rPr>
            </a:br>
            <a:r>
              <a:rPr lang="en-GB" sz="1400"/>
              <a:t>We collect insight via individual tasks to illuminate personal stories and moderated activities to deepen understanding of issues such as home-schooling, flexible working, travel, food practices, and attitudes to sustainability.</a:t>
            </a:r>
            <a:endParaRPr lang="en-GB" sz="1400" b="1">
              <a:solidFill>
                <a:schemeClr val="tx2"/>
              </a:solidFill>
            </a:endParaRPr>
          </a:p>
          <a:p>
            <a:endParaRPr lang="en-GB"/>
          </a:p>
        </p:txBody>
      </p:sp>
      <p:sp>
        <p:nvSpPr>
          <p:cNvPr id="6" name="Content Placeholder 5">
            <a:extLst>
              <a:ext uri="{FF2B5EF4-FFF2-40B4-BE49-F238E27FC236}">
                <a16:creationId xmlns:a16="http://schemas.microsoft.com/office/drawing/2014/main" id="{7966C609-444E-40C0-A9AA-8ACFA89A91F4}"/>
              </a:ext>
            </a:extLst>
          </p:cNvPr>
          <p:cNvSpPr>
            <a:spLocks noGrp="1"/>
          </p:cNvSpPr>
          <p:nvPr>
            <p:ph sz="quarter" idx="15"/>
          </p:nvPr>
        </p:nvSpPr>
        <p:spPr/>
        <p:txBody>
          <a:bodyPr/>
          <a:lstStyle/>
          <a:p>
            <a:r>
              <a:rPr lang="en-GB" sz="1400" b="1">
                <a:solidFill>
                  <a:schemeClr val="tx2"/>
                </a:solidFill>
              </a:rPr>
              <a:t>We engage participants via regular tracking measures and video diaries, alongside weekly bespoke community activities and discussions.</a:t>
            </a:r>
          </a:p>
          <a:p>
            <a:r>
              <a:rPr lang="en-GB" sz="1400"/>
              <a:t>Participants log on twice each week for at least 30 minutes to engage with tasks, moderator probes, and other community members. Reporting is powered by our expert qualitative analysis, and brought to life via video and other multimedia material.</a:t>
            </a:r>
          </a:p>
          <a:p>
            <a:endParaRPr lang="en-GB" sz="1400" b="1">
              <a:solidFill>
                <a:srgbClr val="DABB00"/>
              </a:solidFill>
            </a:endParaRPr>
          </a:p>
          <a:p>
            <a:endParaRPr lang="en-GB" sz="1400"/>
          </a:p>
        </p:txBody>
      </p:sp>
      <p:sp>
        <p:nvSpPr>
          <p:cNvPr id="7" name="Content Placeholder 6">
            <a:extLst>
              <a:ext uri="{FF2B5EF4-FFF2-40B4-BE49-F238E27FC236}">
                <a16:creationId xmlns:a16="http://schemas.microsoft.com/office/drawing/2014/main" id="{58E08BD9-5CA9-44C2-B9CF-57F6AF39EA3D}"/>
              </a:ext>
            </a:extLst>
          </p:cNvPr>
          <p:cNvSpPr>
            <a:spLocks noGrp="1"/>
          </p:cNvSpPr>
          <p:nvPr>
            <p:ph sz="quarter" idx="16"/>
          </p:nvPr>
        </p:nvSpPr>
        <p:spPr/>
        <p:txBody>
          <a:bodyPr/>
          <a:lstStyle/>
          <a:p>
            <a:r>
              <a:rPr lang="en-GB" sz="1400" b="1">
                <a:solidFill>
                  <a:schemeClr val="tx2"/>
                </a:solidFill>
              </a:rPr>
              <a:t>Alongside these free weekly bulletins, we also offer curated access to the panel on a weekly basis and bespoke analysis for your topic of interest.</a:t>
            </a:r>
          </a:p>
          <a:p>
            <a:r>
              <a:rPr lang="en-GB" sz="1400"/>
              <a:t>Curation of the panel for one week, with custom-designed activities and outputs delivered in as little as 2-3 weeks, is available from only £8,275 </a:t>
            </a:r>
          </a:p>
          <a:p>
            <a:r>
              <a:rPr lang="en-GB" sz="1400"/>
              <a:t>In-depth analysis of non-curated weeks is available from £2,800 (excl. VAT)</a:t>
            </a:r>
          </a:p>
          <a:p>
            <a:endParaRPr lang="en-GB" sz="1400"/>
          </a:p>
          <a:p>
            <a:endParaRPr lang="en-GB" sz="1400" b="1">
              <a:solidFill>
                <a:srgbClr val="DABB00"/>
              </a:solidFill>
            </a:endParaRPr>
          </a:p>
          <a:p>
            <a:endParaRPr lang="en-GB" sz="1400"/>
          </a:p>
        </p:txBody>
      </p:sp>
      <p:sp>
        <p:nvSpPr>
          <p:cNvPr id="13" name="Title 1">
            <a:extLst>
              <a:ext uri="{FF2B5EF4-FFF2-40B4-BE49-F238E27FC236}">
                <a16:creationId xmlns:a16="http://schemas.microsoft.com/office/drawing/2014/main" id="{F126AA65-2E5C-4031-ABC0-B099CB2023DD}"/>
              </a:ext>
            </a:extLst>
          </p:cNvPr>
          <p:cNvSpPr txBox="1">
            <a:spLocks/>
          </p:cNvSpPr>
          <p:nvPr/>
        </p:nvSpPr>
        <p:spPr>
          <a:xfrm>
            <a:off x="359999" y="430718"/>
            <a:ext cx="11466875" cy="4032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i="1">
              <a:latin typeface="Kantar Brown Light"/>
            </a:endParaRPr>
          </a:p>
        </p:txBody>
      </p:sp>
      <p:sp>
        <p:nvSpPr>
          <p:cNvPr id="20" name="Content Placeholder 5">
            <a:extLst>
              <a:ext uri="{FF2B5EF4-FFF2-40B4-BE49-F238E27FC236}">
                <a16:creationId xmlns:a16="http://schemas.microsoft.com/office/drawing/2014/main" id="{1EBB5620-8C1D-4CD7-B2E5-D7072EC83F1F}"/>
              </a:ext>
            </a:extLst>
          </p:cNvPr>
          <p:cNvSpPr txBox="1">
            <a:spLocks/>
          </p:cNvSpPr>
          <p:nvPr/>
        </p:nvSpPr>
        <p:spPr>
          <a:xfrm>
            <a:off x="-2349431" y="1724653"/>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1" name="Content Placeholder 6">
            <a:extLst>
              <a:ext uri="{FF2B5EF4-FFF2-40B4-BE49-F238E27FC236}">
                <a16:creationId xmlns:a16="http://schemas.microsoft.com/office/drawing/2014/main" id="{C7CE6967-27FD-48F1-A030-D5D5C071506A}"/>
              </a:ext>
            </a:extLst>
          </p:cNvPr>
          <p:cNvSpPr txBox="1">
            <a:spLocks/>
          </p:cNvSpPr>
          <p:nvPr/>
        </p:nvSpPr>
        <p:spPr>
          <a:xfrm>
            <a:off x="-2693286" y="1628847"/>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2" name="Content Placeholder 7">
            <a:extLst>
              <a:ext uri="{FF2B5EF4-FFF2-40B4-BE49-F238E27FC236}">
                <a16:creationId xmlns:a16="http://schemas.microsoft.com/office/drawing/2014/main" id="{34311359-3BD1-436A-A711-2E7B3E564C74}"/>
              </a:ext>
            </a:extLst>
          </p:cNvPr>
          <p:cNvSpPr txBox="1">
            <a:spLocks/>
          </p:cNvSpPr>
          <p:nvPr/>
        </p:nvSpPr>
        <p:spPr>
          <a:xfrm>
            <a:off x="-2322925" y="2121959"/>
            <a:ext cx="2149200" cy="3999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bg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bg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9" name="Content Placeholder 8">
            <a:extLst>
              <a:ext uri="{FF2B5EF4-FFF2-40B4-BE49-F238E27FC236}">
                <a16:creationId xmlns:a16="http://schemas.microsoft.com/office/drawing/2014/main" id="{E1879F42-E8EA-4429-A77A-B95CAFAA691C}"/>
              </a:ext>
            </a:extLst>
          </p:cNvPr>
          <p:cNvSpPr txBox="1">
            <a:spLocks/>
          </p:cNvSpPr>
          <p:nvPr/>
        </p:nvSpPr>
        <p:spPr>
          <a:xfrm>
            <a:off x="11650853" y="1784948"/>
            <a:ext cx="2149200" cy="3999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bg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30" name="Rectangle 29">
            <a:extLst>
              <a:ext uri="{FF2B5EF4-FFF2-40B4-BE49-F238E27FC236}">
                <a16:creationId xmlns:a16="http://schemas.microsoft.com/office/drawing/2014/main" id="{FB85A229-6D73-42DF-A481-96C9DD23A798}"/>
              </a:ext>
            </a:extLst>
          </p:cNvPr>
          <p:cNvSpPr/>
          <p:nvPr/>
        </p:nvSpPr>
        <p:spPr>
          <a:xfrm>
            <a:off x="8060928" y="6187748"/>
            <a:ext cx="4131072" cy="543236"/>
          </a:xfrm>
          <a:prstGeom prst="rect">
            <a:avLst/>
          </a:prstGeom>
          <a:noFill/>
        </p:spPr>
        <p:txBody>
          <a:bodyPr wrap="square" anchor="ctr">
            <a:noAutofit/>
          </a:bodyPr>
          <a:lstStyle/>
          <a:p>
            <a:pPr algn="ctr"/>
            <a:r>
              <a:rPr lang="en-GB">
                <a:solidFill>
                  <a:srgbClr val="333333"/>
                </a:solidFill>
                <a:latin typeface="+mj-lt"/>
                <a:hlinkClick r:id="rId3"/>
              </a:rPr>
              <a:t>Email our team to find out more</a:t>
            </a:r>
            <a:endParaRPr lang="de-DE">
              <a:solidFill>
                <a:srgbClr val="333333"/>
              </a:solidFill>
              <a:latin typeface="+mj-lt"/>
            </a:endParaRPr>
          </a:p>
        </p:txBody>
      </p:sp>
      <p:sp>
        <p:nvSpPr>
          <p:cNvPr id="25" name="Content Placeholder 4">
            <a:extLst>
              <a:ext uri="{FF2B5EF4-FFF2-40B4-BE49-F238E27FC236}">
                <a16:creationId xmlns:a16="http://schemas.microsoft.com/office/drawing/2014/main" id="{EBC0753C-7013-4107-96C7-ABABDB631052}"/>
              </a:ext>
            </a:extLst>
          </p:cNvPr>
          <p:cNvSpPr txBox="1">
            <a:spLocks/>
          </p:cNvSpPr>
          <p:nvPr/>
        </p:nvSpPr>
        <p:spPr>
          <a:xfrm>
            <a:off x="-2623469" y="1676750"/>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a:solidFill>
                <a:srgbClr val="DABB00"/>
              </a:solidFill>
              <a:latin typeface="+mj-lt"/>
            </a:endParaRPr>
          </a:p>
        </p:txBody>
      </p:sp>
      <p:sp>
        <p:nvSpPr>
          <p:cNvPr id="10" name="Slide Number Placeholder 9">
            <a:extLst>
              <a:ext uri="{FF2B5EF4-FFF2-40B4-BE49-F238E27FC236}">
                <a16:creationId xmlns:a16="http://schemas.microsoft.com/office/drawing/2014/main" id="{72FE1BBA-E4C0-4291-B023-74C7F9BCB654}"/>
              </a:ext>
            </a:extLst>
          </p:cNvPr>
          <p:cNvSpPr>
            <a:spLocks noGrp="1"/>
          </p:cNvSpPr>
          <p:nvPr>
            <p:ph type="sldNum" sz="quarter" idx="10"/>
          </p:nvPr>
        </p:nvSpPr>
        <p:spPr/>
        <p:txBody>
          <a:bodyPr/>
          <a:lstStyle/>
          <a:p>
            <a:fld id="{4034BEE3-566C-4068-A777-C3A4762E861B}" type="slidenum">
              <a:rPr lang="en-GB" smtClean="0"/>
              <a:pPr/>
              <a:t>9</a:t>
            </a:fld>
            <a:endParaRPr lang="en-GB"/>
          </a:p>
        </p:txBody>
      </p:sp>
    </p:spTree>
    <p:extLst>
      <p:ext uri="{BB962C8B-B14F-4D97-AF65-F5344CB8AC3E}">
        <p14:creationId xmlns:p14="http://schemas.microsoft.com/office/powerpoint/2010/main" val="11013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10"/>
</p:tagLst>
</file>

<file path=ppt/tags/tag1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 name="LINKEDTO" val="56087165"/>
  <p:tag name="SOURCEHASH" val="35022440"/>
  <p:tag name="SHAPETYPE" val="BACKGROUNDSHAPE"/>
</p:tagLst>
</file>

<file path=ppt/tags/tag11.xml><?xml version="1.0" encoding="utf-8"?>
<p:tagLst xmlns:a="http://schemas.openxmlformats.org/drawingml/2006/main" xmlns:r="http://schemas.openxmlformats.org/officeDocument/2006/relationships" xmlns:p="http://schemas.openxmlformats.org/presentationml/2006/main">
  <p:tag name="SHAPE" val="GRADIENT"/>
  <p:tag name="OVERLAY" val="17618221"/>
  <p:tag name="LINKEDTO" val="17618221"/>
</p:tagLst>
</file>

<file path=ppt/tags/tag12.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EC7FA21-6B0F-4391-A2F7-DA03143FE93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5E13F7D89B4644AE9D89E19BFC05B9" ma:contentTypeVersion="7" ma:contentTypeDescription="Create a new document." ma:contentTypeScope="" ma:versionID="40e2cdbcb2ed1a306111d0eb70fc34b4">
  <xsd:schema xmlns:xsd="http://www.w3.org/2001/XMLSchema" xmlns:xs="http://www.w3.org/2001/XMLSchema" xmlns:p="http://schemas.microsoft.com/office/2006/metadata/properties" xmlns:ns2="bae01274-8b2b-46db-8898-ec27c744c3d8" xmlns:ns3="f6a84328-db0d-47e8-9bbe-2cba703e7d4d" targetNamespace="http://schemas.microsoft.com/office/2006/metadata/properties" ma:root="true" ma:fieldsID="818f19b7504936f3b8e97c6116f85dc8" ns2:_="" ns3:_="">
    <xsd:import namespace="bae01274-8b2b-46db-8898-ec27c744c3d8"/>
    <xsd:import namespace="f6a84328-db0d-47e8-9bbe-2cba703e7d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01274-8b2b-46db-8898-ec27c744c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a84328-db0d-47e8-9bbe-2cba703e7d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0C3161-8BCF-4BCD-889B-8CDC2CD5A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e01274-8b2b-46db-8898-ec27c744c3d8"/>
    <ds:schemaRef ds:uri="f6a84328-db0d-47e8-9bbe-2cba703e7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22193883-9DEF-4394-A746-8B0504B231C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f6a84328-db0d-47e8-9bbe-2cba703e7d4d"/>
    <ds:schemaRef ds:uri="bae01274-8b2b-46db-8898-ec27c744c3d8"/>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1225</Words>
  <Application>Microsoft Office PowerPoint</Application>
  <PresentationFormat>Widescreen</PresentationFormat>
  <Paragraphs>109</Paragraphs>
  <Slides>10</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-apple-system</vt:lpstr>
      <vt:lpstr>Arial</vt:lpstr>
      <vt:lpstr>Calibri</vt:lpstr>
      <vt:lpstr>Kantar Brown Light</vt:lpstr>
      <vt:lpstr>Times New Roman</vt:lpstr>
      <vt:lpstr>Kantar template master</vt:lpstr>
      <vt:lpstr>Content slides - no sub heading</vt:lpstr>
      <vt:lpstr>Technical</vt:lpstr>
      <vt:lpstr>Inside Lives  Longitudinal qualitative community of citizens and small business owners </vt:lpstr>
      <vt:lpstr>PowerPoint Presentation</vt:lpstr>
      <vt:lpstr>Community members take part in three weekly tasks </vt:lpstr>
      <vt:lpstr>Trust in others to uphold measures to prevent the spread has declined</vt:lpstr>
      <vt:lpstr>Alongside this views on response to pandemic have started to fragment</vt:lpstr>
      <vt:lpstr>Will positive impact on immediate relationships last beyond lockdown?</vt:lpstr>
      <vt:lpstr>Participants were asked to share images of their local areas</vt:lpstr>
      <vt:lpstr>Upcoming topics </vt:lpstr>
      <vt:lpstr>Inside Lives offers rapid access to a rich qualitative understanding of public experiences, feelings and beliefs during the Covid-19 crisis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 can run to four lines if required – 30pt</dc:title>
  <dc:subject>Sub-heading</dc:subject>
  <dc:creator>Roberts, Nick (TSMLP)</dc:creator>
  <cp:keywords>Project reference</cp:keywords>
  <dc:description>Date</dc:description>
  <cp:lastModifiedBy>Le Therisien, Véronique (TSLGI)</cp:lastModifiedBy>
  <cp:revision>15</cp:revision>
  <cp:lastPrinted>2017-03-24T13:40:26Z</cp:lastPrinted>
  <dcterms:created xsi:type="dcterms:W3CDTF">2020-05-27T09:07:42Z</dcterms:created>
  <dcterms:modified xsi:type="dcterms:W3CDTF">2020-06-10T16:10:34Z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0x010100F75E13F7D89B4644AE9D89E19BFC05B9</vt:lpwstr>
  </property>
</Properties>
</file>